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B93C0">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alpha val="80000"/>
                </a:srgbClr>
              </a:solidFill>
              <a:custDash>
                <a:ds d="200000" sp="200000"/>
              </a:custDash>
              <a:miter lim="400000"/>
            </a:ln>
          </a:left>
          <a:right>
            <a:ln w="12700" cap="flat">
              <a:solidFill>
                <a:srgbClr val="FFFFFF">
                  <a:alpha val="80000"/>
                </a:srgbClr>
              </a:solidFill>
              <a:custDash>
                <a:ds d="200000" sp="200000"/>
              </a:custDash>
              <a:miter lim="400000"/>
            </a:ln>
          </a:right>
          <a:top>
            <a:ln w="12700" cap="flat">
              <a:solidFill>
                <a:srgbClr val="FFFFFF">
                  <a:alpha val="80000"/>
                </a:srgbClr>
              </a:solidFill>
              <a:custDash>
                <a:ds d="200000" sp="200000"/>
              </a:custDash>
              <a:miter lim="400000"/>
            </a:ln>
          </a:top>
          <a:bottom>
            <a:ln w="12700" cap="flat">
              <a:solidFill>
                <a:srgbClr val="FFFFFF">
                  <a:alpha val="80000"/>
                </a:srgbClr>
              </a:solidFill>
              <a:custDash>
                <a:ds d="200000" sp="200000"/>
              </a:custDash>
              <a:miter lim="400000"/>
            </a:ln>
          </a:bottom>
          <a:insideH>
            <a:ln w="12700" cap="flat">
              <a:solidFill>
                <a:srgbClr val="FFFFFF">
                  <a:alpha val="80000"/>
                </a:srgbClr>
              </a:solidFill>
              <a:custDash>
                <a:ds d="200000" sp="200000"/>
              </a:custDash>
              <a:miter lim="400000"/>
            </a:ln>
          </a:insideH>
          <a:insideV>
            <a:ln w="12700" cap="flat">
              <a:solidFill>
                <a:srgbClr val="FFFFFF">
                  <a:alpha val="80000"/>
                </a:srgbClr>
              </a:solidFill>
              <a:custDash>
                <a:ds d="200000" sp="200000"/>
              </a:custDash>
              <a:miter lim="400000"/>
            </a:ln>
          </a:insideV>
        </a:tcBdr>
        <a:fill>
          <a:noFill/>
        </a:fill>
      </a:tcStyle>
    </a:wholeTbl>
    <a:band2H>
      <a:tcTxStyle b="def" i="def"/>
      <a:tcStyle>
        <a:tcBdr/>
        <a:fill>
          <a:solidFill>
            <a:srgbClr val="7B93C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80000"/>
                </a:srgbClr>
              </a:solidFill>
              <a:custDash>
                <a:ds d="200000" sp="200000"/>
              </a:custDash>
              <a:miter lim="400000"/>
            </a:ln>
          </a:insideV>
        </a:tcBdr>
        <a:fill>
          <a:solidFill>
            <a:srgbClr val="31A22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80000"/>
                </a:srgbClr>
              </a:solidFill>
              <a:custDash>
                <a:ds d="200000" sp="200000"/>
              </a:custDash>
              <a:miter lim="400000"/>
            </a:ln>
          </a:insideH>
          <a:insideV>
            <a:ln w="12700" cap="flat">
              <a:noFill/>
              <a:miter lim="400000"/>
            </a:ln>
          </a:insideV>
        </a:tcBdr>
        <a:fill>
          <a:solidFill>
            <a:srgbClr val="007EDA">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80000"/>
                </a:srgbClr>
              </a:solidFill>
              <a:custDash>
                <a:ds d="200000" sp="200000"/>
              </a:custDash>
              <a:miter lim="400000"/>
            </a:ln>
          </a:insideH>
          <a:insideV>
            <a:ln w="12700" cap="flat">
              <a:noFill/>
              <a:miter lim="400000"/>
            </a:ln>
          </a:insideV>
        </a:tcBdr>
        <a:fill>
          <a:solidFill>
            <a:srgbClr val="007EDA">
              <a:alpha val="90000"/>
            </a:srgbClr>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b="def" i="def"/>
      <a:tcStyle>
        <a:tcBdr/>
        <a:fill>
          <a:solidFill>
            <a:srgbClr val="B59467">
              <a:alpha val="25000"/>
            </a:srgbClr>
          </a:solidFill>
        </a:fill>
      </a:tcStyle>
    </a:band2H>
    <a:firstCol>
      <a:tcTxStyle b="off" i="off">
        <a:fontRef idx="minor">
          <a:srgbClr val="4A4E59"/>
        </a:fontRef>
        <a:srgbClr val="4A4E59"/>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FFB346">
              <a:alpha val="90000"/>
            </a:srgbClr>
          </a:solidFill>
        </a:fill>
      </a:tcStyle>
    </a:firstCol>
    <a:lastRow>
      <a:tcTxStyle b="off" i="off">
        <a:fontRef idx="minor">
          <a:srgbClr val="4A4E59"/>
        </a:fontRef>
        <a:srgbClr val="4A4E59"/>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FFC22F">
              <a:alpha val="90000"/>
            </a:srgbClr>
          </a:solidFill>
        </a:fill>
      </a:tcStyle>
    </a:lastRow>
    <a:firstRow>
      <a:tcTxStyle b="off" i="off">
        <a:fontRef idx="minor">
          <a:srgbClr val="4A4E59"/>
        </a:fontRef>
        <a:srgbClr val="4A4E59"/>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FFC22F">
              <a:alpha val="90000"/>
            </a:srgbClr>
          </a:solidFill>
        </a:fill>
      </a:tcStyle>
    </a:firstRow>
  </a:tblStyle>
  <a:tblStyle styleId="{CF821DB8-F4EB-4A41-A1BA-3FCAFE7338EE}"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FFFFFF">
              <a:alpha val="10000"/>
            </a:srgbClr>
          </a:solidFill>
        </a:fill>
      </a:tcStyle>
    </a:wholeTbl>
    <a:band2H>
      <a:tcTxStyle b="def" i="def"/>
      <a:tcStyle>
        <a:tcBdr/>
        <a:fill>
          <a:solidFill>
            <a:srgbClr val="C4DAFE">
              <a:alpha val="1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81A474"/>
          </a:solidFill>
        </a:fill>
      </a:tcStyle>
    </a:firstCol>
    <a:lastRow>
      <a:tcTxStyle b="off" i="off">
        <a:fontRef idx="minor">
          <a:srgbClr val="FFFFFF"/>
        </a:fontRef>
        <a:srgbClr val="FFFFFF"/>
      </a:tcTxStyle>
      <a:tcStyle>
        <a:tcBdr>
          <a:left>
            <a:ln w="25400" cap="flat">
              <a:solidFill>
                <a:srgbClr val="B6B5B0"/>
              </a:solidFill>
              <a:prstDash val="solid"/>
              <a:miter lim="400000"/>
            </a:ln>
          </a:left>
          <a:right>
            <a:ln w="25400" cap="flat">
              <a:solidFill>
                <a:srgbClr val="B6B5B0"/>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B6B5B0"/>
              </a:solidFill>
              <a:prstDash val="solid"/>
              <a:miter lim="400000"/>
            </a:ln>
          </a:insideH>
          <a:insideV>
            <a:ln w="25400" cap="flat">
              <a:solidFill>
                <a:srgbClr val="B6B5B0"/>
              </a:solidFill>
              <a:prstDash val="solid"/>
              <a:miter lim="400000"/>
            </a:ln>
          </a:insideV>
        </a:tcBdr>
        <a:fill>
          <a:solidFill>
            <a:srgbClr val="8172A8"/>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677CAD"/>
          </a:solidFill>
        </a:fill>
      </a:tcStyle>
    </a:firstRow>
  </a:tblStyle>
  <a:tblStyle styleId="{33BA23B1-9221-436E-865A-0063620EA4FD}" styleName="">
    <a:tblBg/>
    <a:wholeTbl>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alpha val="50000"/>
                </a:srgbClr>
              </a:solidFill>
              <a:prstDash val="solid"/>
              <a:miter lim="400000"/>
            </a:ln>
          </a:top>
          <a:bottom>
            <a:ln w="25400" cap="flat">
              <a:solidFill>
                <a:srgbClr val="FFFFFF">
                  <a:alpha val="50000"/>
                </a:srgbClr>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wholeTbl>
    <a:band2H>
      <a:tcTxStyle b="def" i="def"/>
      <a:tcStyle>
        <a:tcBdr/>
        <a:fill>
          <a:solidFill>
            <a:srgbClr val="2C2C2C">
              <a:alpha val="27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alpha val="50000"/>
                </a:srgbClr>
              </a:solidFill>
              <a:prstDash val="solid"/>
              <a:miter lim="400000"/>
            </a:ln>
          </a:top>
          <a:bottom>
            <a:ln w="25400" cap="flat">
              <a:solidFill>
                <a:srgbClr val="FFFFFF">
                  <a:alpha val="50000"/>
                </a:srgbClr>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353B44">
              <a:alpha val="50000"/>
            </a:srgbClr>
          </a:solidFill>
        </a:fill>
      </a:tcStyle>
    </a:firstCol>
    <a:la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78828D">
              <a:alpha val="50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78828D">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DADADA">
              <a:alpha val="25000"/>
            </a:srgbClr>
          </a:solidFill>
        </a:fill>
      </a:tcStyle>
    </a:band2H>
    <a:firstCol>
      <a:tcTxStyle b="off" i="off">
        <a:fontRef idx="minor">
          <a:srgbClr val="FFFFFF"/>
        </a:fontRef>
        <a:srgbClr val="FFFFFF"/>
      </a:tcTxStyle>
      <a:tcStyle>
        <a:tcBdr>
          <a:left>
            <a:ln w="12700" cap="flat">
              <a:noFill/>
              <a:miter lim="400000"/>
            </a:ln>
          </a:left>
          <a:right>
            <a:ln w="381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FFFFFF"/>
              </a:solidFill>
              <a:prstDash val="solid"/>
              <a:miter lim="400000"/>
            </a:ln>
          </a:top>
          <a:bottom>
            <a:ln w="12700" cap="flat">
              <a:noFill/>
              <a:miter lim="400000"/>
            </a:ln>
          </a:bottom>
          <a:insideH>
            <a:ln w="254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FFFFFF"/>
              </a:solidFill>
              <a:prstDash val="solid"/>
              <a:miter lim="400000"/>
            </a:ln>
          </a:bottom>
          <a:insideH>
            <a:ln w="254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ph type="sldImg"/>
          </p:nvPr>
        </p:nvSpPr>
        <p:spPr>
          <a:xfrm>
            <a:off x="1143000" y="685800"/>
            <a:ext cx="4572000" cy="3429000"/>
          </a:xfrm>
          <a:prstGeom prst="rect">
            <a:avLst/>
          </a:prstGeom>
        </p:spPr>
        <p:txBody>
          <a:bodyPr/>
          <a:lstStyle/>
          <a:p>
            <a:pPr/>
          </a:p>
        </p:txBody>
      </p:sp>
      <p:sp>
        <p:nvSpPr>
          <p:cNvPr id="87" name="Shape 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Photo - Horizontal">
    <p:spTree>
      <p:nvGrpSpPr>
        <p:cNvPr id="1" name=""/>
        <p:cNvGrpSpPr/>
        <p:nvPr/>
      </p:nvGrpSpPr>
      <p:grpSpPr>
        <a:xfrm>
          <a:off x="0" y="0"/>
          <a:ext cx="0" cy="0"/>
          <a:chOff x="0" y="0"/>
          <a:chExt cx="0" cy="0"/>
        </a:xfrm>
      </p:grpSpPr>
      <p:sp>
        <p:nvSpPr>
          <p:cNvPr id="11" name="Shape 11"/>
          <p:cNvSpPr/>
          <p:nvPr>
            <p:ph type="pic" sz="half" idx="13"/>
          </p:nvPr>
        </p:nvSpPr>
        <p:spPr>
          <a:xfrm>
            <a:off x="2713305" y="1200149"/>
            <a:ext cx="7578189" cy="5727701"/>
          </a:xfrm>
          <a:prstGeom prst="rect">
            <a:avLst/>
          </a:prstGeom>
          <a:ln w="9525">
            <a:round/>
          </a:ln>
        </p:spPr>
        <p:txBody>
          <a:bodyPr lIns="91439" tIns="45719" rIns="91439" bIns="45719" anchor="t">
            <a:noAutofit/>
          </a:bodyPr>
          <a:lstStyle/>
          <a:p>
            <a:pPr/>
          </a:p>
        </p:txBody>
      </p:sp>
      <p:sp>
        <p:nvSpPr>
          <p:cNvPr id="12" name="Shape 12"/>
          <p:cNvSpPr/>
          <p:nvPr>
            <p:ph type="title"/>
          </p:nvPr>
        </p:nvSpPr>
        <p:spPr>
          <a:xfrm>
            <a:off x="1270000" y="7366000"/>
            <a:ext cx="10464800" cy="1828800"/>
          </a:xfrm>
          <a:prstGeom prst="rect">
            <a:avLst/>
          </a:prstGeom>
        </p:spPr>
        <p:txBody>
          <a:bodyPr wrap="square">
            <a:normAutofit fontScale="100000" lnSpcReduction="0"/>
          </a:bodyPr>
          <a:lstStyle/>
          <a:p>
            <a:pPr/>
            <a:r>
              <a:t>Title Text</a:t>
            </a:r>
          </a:p>
        </p:txBody>
      </p:sp>
      <p:sp>
        <p:nvSpPr>
          <p:cNvPr id="13" name="Shape 13"/>
          <p:cNvSpPr/>
          <p:nvPr>
            <p:ph type="sldNum" sz="quarter" idx="2"/>
          </p:nvPr>
        </p:nvSpPr>
        <p:spPr>
          <a:xfrm>
            <a:off x="6285389" y="9194800"/>
            <a:ext cx="433081" cy="4541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20" name="Shape 20"/>
          <p:cNvSpPr/>
          <p:nvPr>
            <p:ph type="title"/>
          </p:nvPr>
        </p:nvSpPr>
        <p:spPr>
          <a:xfrm>
            <a:off x="1270000" y="2565400"/>
            <a:ext cx="10464800" cy="2540000"/>
          </a:xfrm>
          <a:prstGeom prst="rect">
            <a:avLst/>
          </a:prstGeom>
        </p:spPr>
        <p:txBody>
          <a:bodyPr wrap="square" anchor="b">
            <a:normAutofit fontScale="100000" lnSpcReduction="0"/>
          </a:bodyPr>
          <a:lstStyle/>
          <a:p>
            <a:pPr/>
            <a:r>
              <a:t>Title Text</a:t>
            </a:r>
          </a:p>
        </p:txBody>
      </p:sp>
      <p:sp>
        <p:nvSpPr>
          <p:cNvPr id="21" name="Shape 21"/>
          <p:cNvSpPr/>
          <p:nvPr>
            <p:ph type="body" sz="quarter" idx="1"/>
          </p:nvPr>
        </p:nvSpPr>
        <p:spPr>
          <a:xfrm>
            <a:off x="1270000" y="5207000"/>
            <a:ext cx="10464800" cy="1460500"/>
          </a:xfrm>
          <a:prstGeom prst="rect">
            <a:avLst/>
          </a:prstGeom>
        </p:spPr>
        <p:txBody>
          <a:bodyPr anchor="t"/>
          <a:lstStyle>
            <a:lvl1pPr marL="0" indent="0" algn="ctr">
              <a:spcBef>
                <a:spcPts val="0"/>
              </a:spcBef>
              <a:buSzTx/>
              <a:buNone/>
            </a:lvl1pPr>
            <a:lvl2pPr marL="0" indent="342900" algn="ctr">
              <a:spcBef>
                <a:spcPts val="0"/>
              </a:spcBef>
              <a:buSzTx/>
              <a:buNone/>
            </a:lvl2pPr>
            <a:lvl3pPr marL="0" indent="685800" algn="ctr">
              <a:spcBef>
                <a:spcPts val="0"/>
              </a:spcBef>
              <a:buSzTx/>
              <a:buNone/>
            </a:lvl3pPr>
            <a:lvl4pPr marL="0" indent="1028700" algn="ctr">
              <a:spcBef>
                <a:spcPts val="0"/>
              </a:spcBef>
              <a:buSzTx/>
              <a:buNone/>
            </a:lvl4pPr>
            <a:lvl5pPr marL="0" indent="13716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xfrm>
            <a:off x="6304586" y="9194800"/>
            <a:ext cx="394686" cy="8097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9" name="Shape 29"/>
          <p:cNvSpPr/>
          <p:nvPr>
            <p:ph type="title"/>
          </p:nvPr>
        </p:nvSpPr>
        <p:spPr>
          <a:xfrm>
            <a:off x="1270000" y="203200"/>
            <a:ext cx="10464800" cy="2540000"/>
          </a:xfrm>
          <a:prstGeom prst="rect">
            <a:avLst/>
          </a:prstGeom>
        </p:spPr>
        <p:txBody>
          <a:bodyPr wrap="square">
            <a:normAutofit fontScale="100000" lnSpcReduction="0"/>
          </a:bodyPr>
          <a:lstStyle/>
          <a:p>
            <a:pPr/>
            <a:r>
              <a:t>Title Text</a:t>
            </a:r>
          </a:p>
        </p:txBody>
      </p:sp>
      <p:sp>
        <p:nvSpPr>
          <p:cNvPr id="30" name="Shape 30"/>
          <p:cNvSpPr/>
          <p:nvPr>
            <p:ph type="body" idx="1"/>
          </p:nvPr>
        </p:nvSpPr>
        <p:spPr>
          <a:xfrm>
            <a:off x="1270000" y="29464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xfrm>
            <a:off x="6278948" y="9194800"/>
            <a:ext cx="445962" cy="4541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8" name="Shape 38"/>
          <p:cNvSpPr/>
          <p:nvPr>
            <p:ph type="pic" sz="quarter" idx="13"/>
          </p:nvPr>
        </p:nvSpPr>
        <p:spPr>
          <a:xfrm>
            <a:off x="7124700" y="3073400"/>
            <a:ext cx="4140200" cy="54864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1270000" y="203200"/>
            <a:ext cx="10464800" cy="2540000"/>
          </a:xfrm>
          <a:prstGeom prst="rect">
            <a:avLst/>
          </a:prstGeom>
        </p:spPr>
        <p:txBody>
          <a:bodyPr wrap="square">
            <a:normAutofit fontScale="100000" lnSpcReduction="0"/>
          </a:bodyPr>
          <a:lstStyle/>
          <a:p>
            <a:pPr/>
            <a:r>
              <a:t>Title Text</a:t>
            </a:r>
          </a:p>
        </p:txBody>
      </p:sp>
      <p:sp>
        <p:nvSpPr>
          <p:cNvPr id="40" name="Shape 40"/>
          <p:cNvSpPr/>
          <p:nvPr>
            <p:ph type="body" sz="half" idx="1"/>
          </p:nvPr>
        </p:nvSpPr>
        <p:spPr>
          <a:xfrm>
            <a:off x="1270000" y="2946400"/>
            <a:ext cx="5105400" cy="5740400"/>
          </a:xfrm>
          <a:prstGeom prst="rect">
            <a:avLst/>
          </a:prstGeom>
        </p:spPr>
        <p:txBody>
          <a:bodyPr/>
          <a:lstStyle>
            <a:lvl1pPr marL="395111" indent="-395111">
              <a:spcBef>
                <a:spcPts val="3200"/>
              </a:spcBef>
              <a:buBlip>
                <a:blip r:embed="rId2"/>
              </a:buBlip>
              <a:defRPr sz="3200"/>
            </a:lvl1pPr>
            <a:lvl2pPr marL="839611" indent="-395111">
              <a:spcBef>
                <a:spcPts val="3200"/>
              </a:spcBef>
              <a:buBlip>
                <a:blip r:embed="rId2"/>
              </a:buBlip>
              <a:defRPr sz="3200"/>
            </a:lvl2pPr>
            <a:lvl3pPr marL="1284111" indent="-395111">
              <a:spcBef>
                <a:spcPts val="3200"/>
              </a:spcBef>
              <a:buBlip>
                <a:blip r:embed="rId2"/>
              </a:buBlip>
              <a:defRPr sz="3200"/>
            </a:lvl3pPr>
            <a:lvl4pPr marL="1728611" indent="-395111">
              <a:spcBef>
                <a:spcPts val="3200"/>
              </a:spcBef>
              <a:buBlip>
                <a:blip r:embed="rId2"/>
              </a:buBlip>
              <a:defRPr sz="3200"/>
            </a:lvl4pPr>
            <a:lvl5pPr marL="2173111" indent="-395111">
              <a:spcBef>
                <a:spcPts val="32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xfrm>
            <a:off x="6297545" y="9194800"/>
            <a:ext cx="421964" cy="4541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xfrm>
            <a:off x="1270000" y="203200"/>
            <a:ext cx="10464800" cy="2540000"/>
          </a:xfrm>
          <a:prstGeom prst="rect">
            <a:avLst/>
          </a:prstGeom>
        </p:spPr>
        <p:txBody>
          <a:bodyPr wrap="square">
            <a:normAutofit fontScale="100000" lnSpcReduction="0"/>
          </a:bodyPr>
          <a:lstStyle/>
          <a:p>
            <a:pPr/>
            <a:r>
              <a:t>Title Text</a:t>
            </a:r>
          </a:p>
        </p:txBody>
      </p:sp>
      <p:sp>
        <p:nvSpPr>
          <p:cNvPr id="49" name="Shape 49"/>
          <p:cNvSpPr/>
          <p:nvPr>
            <p:ph type="sldNum" sz="quarter" idx="2"/>
          </p:nvPr>
        </p:nvSpPr>
        <p:spPr>
          <a:xfrm>
            <a:off x="6276045" y="9194800"/>
            <a:ext cx="451769" cy="4541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56" name="Shape 56"/>
          <p:cNvSpPr/>
          <p:nvPr>
            <p:ph type="pic" idx="13"/>
          </p:nvPr>
        </p:nvSpPr>
        <p:spPr>
          <a:xfrm>
            <a:off x="1058202" y="755650"/>
            <a:ext cx="10888395" cy="8229600"/>
          </a:xfrm>
          <a:prstGeom prst="rect">
            <a:avLst/>
          </a:prstGeom>
          <a:ln w="9525">
            <a:round/>
          </a:ln>
        </p:spPr>
        <p:txBody>
          <a:bodyPr lIns="91439" tIns="45719" rIns="91439" bIns="45719" anchor="t">
            <a:noAutofit/>
          </a:bodyPr>
          <a:lstStyle/>
          <a:p>
            <a:pPr/>
          </a:p>
        </p:txBody>
      </p:sp>
      <p:sp>
        <p:nvSpPr>
          <p:cNvPr id="57" name="Shape 57"/>
          <p:cNvSpPr/>
          <p:nvPr>
            <p:ph type="sldNum" sz="quarter" idx="2"/>
          </p:nvPr>
        </p:nvSpPr>
        <p:spPr>
          <a:xfrm>
            <a:off x="6285138" y="9194800"/>
            <a:ext cx="433586" cy="4541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64" name="Shape 64"/>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72" name="Shape 72"/>
          <p:cNvSpPr/>
          <p:nvPr>
            <p:ph type="sldNum" sz="quarter" idx="2"/>
          </p:nvPr>
        </p:nvSpPr>
        <p:spPr>
          <a:xfrm>
            <a:off x="6291201" y="9194800"/>
            <a:ext cx="421461" cy="4541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Shape 79"/>
          <p:cNvSpPr/>
          <p:nvPr>
            <p:ph type="title"/>
          </p:nvPr>
        </p:nvSpPr>
        <p:spPr>
          <a:xfrm>
            <a:off x="1270000" y="203200"/>
            <a:ext cx="10464800" cy="2540000"/>
          </a:xfrm>
          <a:prstGeom prst="rect">
            <a:avLst/>
          </a:prstGeom>
        </p:spPr>
        <p:txBody>
          <a:bodyPr wrap="square">
            <a:normAutofit fontScale="100000" lnSpcReduction="0"/>
          </a:bodyPr>
          <a:lstStyle/>
          <a:p>
            <a:pPr/>
            <a:r>
              <a:t>Title Text</a:t>
            </a:r>
          </a:p>
        </p:txBody>
      </p:sp>
      <p:sp>
        <p:nvSpPr>
          <p:cNvPr id="80" name="Shape 80"/>
          <p:cNvSpPr/>
          <p:nvPr>
            <p:ph type="sldNum" sz="quarter" idx="2"/>
          </p:nvPr>
        </p:nvSpPr>
        <p:spPr>
          <a:xfrm>
            <a:off x="6276045" y="9194800"/>
            <a:ext cx="451769" cy="45416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2508854" y="-628938"/>
            <a:ext cx="5017708"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Title Text</a:t>
            </a:r>
          </a:p>
        </p:txBody>
      </p:sp>
      <p:sp>
        <p:nvSpPr>
          <p:cNvPr id="4" name="Shape 4"/>
          <p:cNvSpPr/>
          <p:nvPr>
            <p:ph type="sldNum" sz="quarter" idx="2"/>
          </p:nvPr>
        </p:nvSpPr>
        <p:spPr>
          <a:xfrm>
            <a:off x="6265689" y="9194800"/>
            <a:ext cx="472486" cy="454169"/>
          </a:xfrm>
          <a:prstGeom prst="rect">
            <a:avLst/>
          </a:prstGeom>
          <a:ln w="12700">
            <a:miter lim="400000"/>
          </a:ln>
        </p:spPr>
        <p:txBody>
          <a:bodyPr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1pPr>
      <a:lvl2pPr marL="0" marR="0" indent="3429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2pPr>
      <a:lvl3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3pPr>
      <a:lvl4pPr marL="0" marR="0" indent="10287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4pPr>
      <a:lvl5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5pPr>
      <a:lvl6pPr marL="0" marR="0" indent="17145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6pPr>
      <a:lvl7pPr marL="0" marR="0" indent="2057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7pPr>
      <a:lvl8pPr marL="0" marR="0" indent="24003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8pPr>
      <a:lvl9pPr marL="0" marR="0" indent="2743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9pPr>
    </p:titleStyle>
    <p:bodyStyle>
      <a:lvl1pPr marL="4445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1pPr>
      <a:lvl2pPr marL="8890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2pPr>
      <a:lvl3pPr marL="13335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3pPr>
      <a:lvl4pPr marL="17780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4pPr>
      <a:lvl5pPr marL="22225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5pPr>
      <a:lvl6pPr marL="26670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6pPr>
      <a:lvl7pPr marL="31115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7pPr>
      <a:lvl8pPr marL="35560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8pPr>
      <a:lvl9pPr marL="4000500" marR="0" indent="-444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1pPr>
      <a:lvl2pPr marL="0" marR="0" indent="3429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2pPr>
      <a:lvl3pPr marL="0" marR="0" indent="685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3pPr>
      <a:lvl4pPr marL="0" marR="0" indent="10287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4pPr>
      <a:lvl5pPr marL="0" marR="0" indent="1371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5pPr>
      <a:lvl6pPr marL="0" marR="0" indent="17145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6pPr>
      <a:lvl7pPr marL="0" marR="0" indent="20574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7pPr>
      <a:lvl8pPr marL="0" marR="0" indent="24003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8pPr>
      <a:lvl9pPr marL="0" marR="0" indent="2743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davetolson@gmail.com" TargetMode="External"/></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sixstyles.org" TargetMode="External"/></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davetolson@gmail.com"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sixstyles.org" TargetMode="Externa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8.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8.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8.png"/></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1" name="Group 91"/>
          <p:cNvGrpSpPr/>
          <p:nvPr/>
        </p:nvGrpSpPr>
        <p:grpSpPr>
          <a:xfrm>
            <a:off x="3279631" y="0"/>
            <a:ext cx="6544734" cy="9753600"/>
            <a:chOff x="0" y="0"/>
            <a:chExt cx="6544733" cy="9753600"/>
          </a:xfrm>
        </p:grpSpPr>
        <p:pic>
          <p:nvPicPr>
            <p:cNvPr id="90" name="pasted-image.jpg"/>
            <p:cNvPicPr>
              <a:picLocks noChangeAspect="1"/>
            </p:cNvPicPr>
            <p:nvPr/>
          </p:nvPicPr>
          <p:blipFill>
            <a:blip r:embed="rId2">
              <a:extLst/>
            </a:blip>
            <a:stretch>
              <a:fillRect/>
            </a:stretch>
          </p:blipFill>
          <p:spPr>
            <a:xfrm>
              <a:off x="63500" y="63500"/>
              <a:ext cx="6417735" cy="9626600"/>
            </a:xfrm>
            <a:prstGeom prst="rect">
              <a:avLst/>
            </a:prstGeom>
            <a:ln>
              <a:noFill/>
            </a:ln>
            <a:effectLst/>
          </p:spPr>
        </p:pic>
        <p:pic>
          <p:nvPicPr>
            <p:cNvPr id="89" name=""/>
            <p:cNvPicPr>
              <a:picLocks noChangeAspect="0"/>
            </p:cNvPicPr>
            <p:nvPr/>
          </p:nvPicPr>
          <p:blipFill>
            <a:blip r:embed="rId3">
              <a:extLst/>
            </a:blip>
            <a:stretch>
              <a:fillRect/>
            </a:stretch>
          </p:blipFill>
          <p:spPr>
            <a:xfrm>
              <a:off x="0" y="0"/>
              <a:ext cx="6544735" cy="9753600"/>
            </a:xfrm>
            <a:prstGeom prst="rect">
              <a:avLst/>
            </a:prstGeom>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xfrm>
            <a:off x="503191" y="214762"/>
            <a:ext cx="12642706" cy="8509418"/>
          </a:xfrm>
          <a:prstGeom prst="rect">
            <a:avLst/>
          </a:prstGeom>
        </p:spPr>
        <p:txBody>
          <a:bodyPr/>
          <a:lstStyle/>
          <a:p>
            <a:pPr>
              <a:defRPr sz="8000"/>
            </a:pPr>
            <a:r>
              <a:t>Your Gifts,</a:t>
            </a:r>
          </a:p>
          <a:p>
            <a:pPr>
              <a:defRPr sz="8000"/>
            </a:pPr>
            <a:r>
              <a:t>Your Passions, </a:t>
            </a:r>
          </a:p>
          <a:p>
            <a:pPr>
              <a:defRPr sz="8000"/>
            </a:pPr>
            <a:r>
              <a:t>Your Personality </a:t>
            </a:r>
          </a:p>
          <a:p>
            <a:pPr>
              <a:defRPr sz="8000"/>
            </a:pPr>
            <a:r>
              <a:t>and</a:t>
            </a:r>
          </a:p>
          <a:p>
            <a:pPr>
              <a:defRPr sz="8000"/>
            </a:pPr>
            <a:r>
              <a:t>Your Cultural Experiences.</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4" name="Shape 564"/>
          <p:cNvSpPr/>
          <p:nvPr/>
        </p:nvSpPr>
        <p:spPr>
          <a:xfrm>
            <a:off x="700889" y="-721982"/>
            <a:ext cx="11603022" cy="9947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p>
          <a:p>
            <a:pPr/>
          </a:p>
          <a:p>
            <a:pPr>
              <a:defRPr sz="7200" u="sng"/>
            </a:pPr>
            <a:r>
              <a:t>Inspirational Leader</a:t>
            </a:r>
          </a:p>
          <a:p>
            <a:pPr>
              <a:defRPr sz="5600"/>
            </a:pPr>
            <a:r>
              <a:t>Creative Communication</a:t>
            </a:r>
          </a:p>
          <a:p>
            <a:pPr>
              <a:defRPr sz="5600"/>
            </a:pPr>
            <a:r>
              <a:t>Encouragement</a:t>
            </a:r>
          </a:p>
          <a:p>
            <a:pPr>
              <a:defRPr sz="5600"/>
            </a:pPr>
            <a:r>
              <a:t>Evangelism</a:t>
            </a:r>
          </a:p>
          <a:p>
            <a:pPr>
              <a:defRPr sz="5600"/>
            </a:pPr>
            <a:r>
              <a:t>Faith</a:t>
            </a:r>
          </a:p>
          <a:p>
            <a:pPr>
              <a:defRPr sz="5600"/>
            </a:pPr>
            <a:r>
              <a:t>Giving</a:t>
            </a:r>
          </a:p>
          <a:p>
            <a:pPr>
              <a:defRPr sz="5600"/>
            </a:pPr>
            <a:r>
              <a:t>Hospitality</a:t>
            </a:r>
          </a:p>
          <a:p>
            <a:pPr>
              <a:defRPr sz="5600"/>
            </a:pPr>
            <a:r>
              <a:t>Leadership</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6" name="Shape 566"/>
          <p:cNvSpPr/>
          <p:nvPr/>
        </p:nvSpPr>
        <p:spPr>
          <a:xfrm>
            <a:off x="1176678" y="-650970"/>
            <a:ext cx="10651444" cy="9947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p>
          <a:p>
            <a:pPr/>
          </a:p>
          <a:p>
            <a:pPr>
              <a:defRPr sz="7200" u="sng"/>
            </a:pPr>
            <a:r>
              <a:t>Building Leader</a:t>
            </a:r>
          </a:p>
          <a:p>
            <a:pPr>
              <a:defRPr sz="5600"/>
            </a:pPr>
            <a:r>
              <a:t>Administration</a:t>
            </a:r>
          </a:p>
          <a:p>
            <a:pPr>
              <a:defRPr sz="5600"/>
            </a:pPr>
            <a:r>
              <a:t>Apostle</a:t>
            </a:r>
          </a:p>
          <a:p>
            <a:pPr>
              <a:defRPr sz="5600"/>
            </a:pPr>
            <a:r>
              <a:t>Creative Communication</a:t>
            </a:r>
          </a:p>
          <a:p>
            <a:pPr>
              <a:defRPr sz="5600"/>
            </a:pPr>
            <a:r>
              <a:t>Evangelism</a:t>
            </a:r>
          </a:p>
          <a:p>
            <a:pPr>
              <a:defRPr sz="5600"/>
            </a:pPr>
            <a:r>
              <a:t>Faith</a:t>
            </a:r>
          </a:p>
          <a:p>
            <a:pPr>
              <a:defRPr sz="5600"/>
            </a:pPr>
            <a:r>
              <a:t>Giving</a:t>
            </a:r>
          </a:p>
          <a:p>
            <a:pPr>
              <a:defRPr sz="5600"/>
            </a:pPr>
            <a:r>
              <a:t>Leadership</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8" name="Shape 568"/>
          <p:cNvSpPr/>
          <p:nvPr/>
        </p:nvSpPr>
        <p:spPr>
          <a:xfrm>
            <a:off x="700889" y="-721982"/>
            <a:ext cx="11603022" cy="9947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p>
          <a:p>
            <a:pPr/>
          </a:p>
          <a:p>
            <a:pPr>
              <a:defRPr sz="7200" u="sng"/>
            </a:pPr>
            <a:r>
              <a:t>Mission Leader</a:t>
            </a:r>
          </a:p>
          <a:p>
            <a:pPr>
              <a:defRPr sz="5600"/>
            </a:pPr>
            <a:r>
              <a:t>Apostle</a:t>
            </a:r>
          </a:p>
          <a:p>
            <a:pPr>
              <a:defRPr sz="5600"/>
            </a:pPr>
            <a:r>
              <a:t>Creative Communication</a:t>
            </a:r>
          </a:p>
          <a:p>
            <a:pPr>
              <a:defRPr sz="5600"/>
            </a:pPr>
            <a:r>
              <a:t>Discernment</a:t>
            </a:r>
          </a:p>
          <a:p>
            <a:pPr>
              <a:defRPr sz="5600"/>
            </a:pPr>
            <a:r>
              <a:t>Faith</a:t>
            </a:r>
          </a:p>
          <a:p>
            <a:pPr>
              <a:defRPr sz="5600"/>
            </a:pPr>
            <a:r>
              <a:t>Knowledge</a:t>
            </a:r>
          </a:p>
          <a:p>
            <a:pPr>
              <a:defRPr sz="5600"/>
            </a:pPr>
            <a:r>
              <a:t>Leadership</a:t>
            </a:r>
          </a:p>
          <a:p>
            <a:pPr>
              <a:defRPr sz="5600"/>
            </a:pPr>
            <a:r>
              <a:t>Teaching</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0" name="Shape 570"/>
          <p:cNvSpPr/>
          <p:nvPr/>
        </p:nvSpPr>
        <p:spPr>
          <a:xfrm>
            <a:off x="1176678" y="-752570"/>
            <a:ext cx="10651444" cy="90329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p>
          <a:p>
            <a:pPr/>
          </a:p>
          <a:p>
            <a:pPr>
              <a:defRPr sz="7200" u="sng"/>
            </a:pPr>
            <a:r>
              <a:t>Imaginative Leader</a:t>
            </a:r>
          </a:p>
          <a:p>
            <a:pPr>
              <a:defRPr sz="5600"/>
            </a:pPr>
            <a:r>
              <a:t>Creative Communication</a:t>
            </a:r>
          </a:p>
          <a:p>
            <a:pPr>
              <a:defRPr sz="5600"/>
            </a:pPr>
            <a:r>
              <a:t>Discernment</a:t>
            </a:r>
          </a:p>
          <a:p>
            <a:pPr>
              <a:defRPr sz="5600"/>
            </a:pPr>
            <a:r>
              <a:t>Faith</a:t>
            </a:r>
          </a:p>
          <a:p>
            <a:pPr>
              <a:defRPr sz="5600"/>
            </a:pPr>
            <a:r>
              <a:t>Knowledge</a:t>
            </a:r>
          </a:p>
          <a:p>
            <a:pPr>
              <a:defRPr sz="5600"/>
            </a:pPr>
            <a:r>
              <a:t>Leadership</a:t>
            </a:r>
          </a:p>
          <a:p>
            <a:pPr>
              <a:defRPr sz="5600"/>
            </a:pPr>
            <a:r>
              <a:t>Prophecy</a:t>
            </a:r>
          </a:p>
          <a:p>
            <a:pPr>
              <a:defRPr sz="5600"/>
            </a:pPr>
            <a:r>
              <a:t>Teaching</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74" name="Group 574"/>
          <p:cNvGrpSpPr/>
          <p:nvPr/>
        </p:nvGrpSpPr>
        <p:grpSpPr>
          <a:xfrm>
            <a:off x="2560916" y="895350"/>
            <a:ext cx="8187659" cy="6388003"/>
            <a:chOff x="0" y="0"/>
            <a:chExt cx="8187658" cy="6388001"/>
          </a:xfrm>
        </p:grpSpPr>
        <p:pic>
          <p:nvPicPr>
            <p:cNvPr id="573" name="image.png"/>
            <p:cNvPicPr>
              <a:picLocks noChangeAspect="1"/>
            </p:cNvPicPr>
            <p:nvPr/>
          </p:nvPicPr>
          <p:blipFill>
            <a:blip r:embed="rId2">
              <a:extLst/>
            </a:blip>
            <a:srcRect l="12203" t="14095" r="12203" b="14095"/>
            <a:stretch>
              <a:fillRect/>
            </a:stretch>
          </p:blipFill>
          <p:spPr>
            <a:xfrm>
              <a:off x="304800" y="304800"/>
              <a:ext cx="7578059" cy="5727602"/>
            </a:xfrm>
            <a:prstGeom prst="rect">
              <a:avLst/>
            </a:prstGeom>
            <a:ln>
              <a:noFill/>
            </a:ln>
            <a:effectLst/>
          </p:spPr>
        </p:pic>
        <p:pic>
          <p:nvPicPr>
            <p:cNvPr id="572" name=""/>
            <p:cNvPicPr>
              <a:picLocks noChangeAspect="0"/>
            </p:cNvPicPr>
            <p:nvPr/>
          </p:nvPicPr>
          <p:blipFill>
            <a:blip r:embed="rId3">
              <a:extLst/>
            </a:blip>
            <a:stretch>
              <a:fillRect/>
            </a:stretch>
          </p:blipFill>
          <p:spPr>
            <a:xfrm>
              <a:off x="-1" y="0"/>
              <a:ext cx="8187660" cy="6388002"/>
            </a:xfrm>
            <a:prstGeom prst="rect">
              <a:avLst/>
            </a:prstGeom>
            <a:effectLst/>
          </p:spPr>
        </p:pic>
      </p:grpSp>
      <p:sp>
        <p:nvSpPr>
          <p:cNvPr id="575" name="Shape 575"/>
          <p:cNvSpPr/>
          <p:nvPr>
            <p:ph type="ctrTitle"/>
          </p:nvPr>
        </p:nvSpPr>
        <p:spPr>
          <a:prstGeom prst="rect">
            <a:avLst/>
          </a:prstGeom>
        </p:spPr>
        <p:txBody>
          <a:bodyPr/>
          <a:lstStyle>
            <a:lvl1pPr>
              <a:defRPr sz="8900"/>
            </a:lvl1pPr>
          </a:lstStyle>
          <a:p>
            <a:pPr/>
            <a:r>
              <a:t>Practicum</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7" name="Shape 577"/>
          <p:cNvSpPr/>
          <p:nvPr/>
        </p:nvSpPr>
        <p:spPr>
          <a:xfrm>
            <a:off x="720523" y="527327"/>
            <a:ext cx="11563754" cy="7814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600"/>
            </a:pPr>
            <a:r>
              <a:t>Practicum #1</a:t>
            </a:r>
          </a:p>
          <a:p>
            <a:pPr>
              <a:defRPr sz="7600"/>
            </a:pPr>
          </a:p>
          <a:p>
            <a:pPr>
              <a:defRPr sz="7600"/>
            </a:pPr>
            <a:r>
              <a:t>I Can Get Better</a:t>
            </a:r>
          </a:p>
          <a:p>
            <a:pPr>
              <a:defRPr sz="5000"/>
            </a:pPr>
          </a:p>
          <a:p>
            <a:pPr>
              <a:defRPr sz="5000"/>
            </a:pPr>
            <a:r>
              <a:t>God wants you to grow in Love for Himself, Love for People, Love for the World and Love of Wisdom.</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9" name="Shape 579"/>
          <p:cNvSpPr/>
          <p:nvPr/>
        </p:nvSpPr>
        <p:spPr>
          <a:xfrm>
            <a:off x="720523" y="-337611"/>
            <a:ext cx="11563754" cy="9819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defRPr sz="7200"/>
            </a:pPr>
            <a:r>
              <a:t>Practicum #2</a:t>
            </a:r>
            <a:endParaRPr sz="4800"/>
          </a:p>
          <a:p>
            <a:pPr>
              <a:defRPr sz="7200"/>
            </a:pPr>
            <a:endParaRPr sz="4800"/>
          </a:p>
          <a:p>
            <a:pPr>
              <a:defRPr sz="7200"/>
            </a:pPr>
            <a:r>
              <a:t>What is the Quickest Way to Grow as a Leader?</a:t>
            </a:r>
            <a:endParaRPr sz="3600"/>
          </a:p>
          <a:p>
            <a:pPr>
              <a:defRPr sz="7200"/>
            </a:pPr>
            <a:endParaRPr sz="3600"/>
          </a:p>
          <a:p>
            <a:pPr>
              <a:defRPr sz="6000"/>
            </a:pPr>
            <a:r>
              <a:t>Strengthen Your Intermediate Leg </a:t>
            </a:r>
          </a:p>
          <a:p>
            <a:pPr>
              <a:defRPr sz="6000"/>
            </a:pPr>
            <a:r>
              <a:t>(Your Secret Weapon)</a:t>
            </a:r>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nvSpPr>
        <p:spPr>
          <a:xfrm>
            <a:off x="720523" y="-43440"/>
            <a:ext cx="11563754" cy="93116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defRPr sz="7200"/>
            </a:pPr>
            <a:r>
              <a:t>Practicum #3</a:t>
            </a:r>
          </a:p>
          <a:p>
            <a:pPr>
              <a:defRPr sz="7200"/>
            </a:pPr>
          </a:p>
          <a:p>
            <a:pPr>
              <a:defRPr sz="6800"/>
            </a:pPr>
            <a:r>
              <a:t>How do you Strengthen your Weakest Leg?</a:t>
            </a:r>
            <a:endParaRPr sz="3600"/>
          </a:p>
          <a:p>
            <a:pPr>
              <a:defRPr sz="7200"/>
            </a:pPr>
            <a:endParaRPr sz="3600"/>
          </a:p>
          <a:p>
            <a:pPr>
              <a:defRPr sz="4800"/>
            </a:pPr>
            <a:r>
              <a:t>Observe the Habits of Leaders You Know who are Strongest in your Weakest Leg, and </a:t>
            </a:r>
            <a:r>
              <a:rPr sz="6000"/>
              <a:t>Emulate Those Habits.</a:t>
            </a: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3" name="Shape 583"/>
          <p:cNvSpPr/>
          <p:nvPr/>
        </p:nvSpPr>
        <p:spPr>
          <a:xfrm>
            <a:off x="948944" y="8161"/>
            <a:ext cx="11563755" cy="89454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defRPr sz="7200"/>
            </a:pPr>
            <a:r>
              <a:t>Practicum #4</a:t>
            </a:r>
          </a:p>
          <a:p>
            <a:pPr>
              <a:defRPr sz="7200"/>
            </a:pPr>
          </a:p>
          <a:p>
            <a:pPr>
              <a:defRPr sz="7200"/>
            </a:pPr>
            <a:r>
              <a:t>Your Complementary Style</a:t>
            </a:r>
          </a:p>
          <a:p>
            <a:pPr>
              <a:defRPr sz="7200"/>
            </a:pPr>
          </a:p>
          <a:p>
            <a:pPr>
              <a:defRPr sz="4800"/>
            </a:pPr>
            <a:r>
              <a:t>Becoming Equally Proficient at Your Complementary Style will Multiply Your Leadership Reach.</a:t>
            </a: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585" name="Shape 585"/>
          <p:cNvSpPr/>
          <p:nvPr/>
        </p:nvSpPr>
        <p:spPr>
          <a:xfrm>
            <a:off x="3576320" y="1517226"/>
            <a:ext cx="5635414" cy="5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a:solidFill>
              <a:srgbClr val="000000"/>
            </a:solidFill>
          </a:ln>
        </p:spPr>
        <p:txBody>
          <a:bodyPr lIns="50800" tIns="50800" rIns="50800" bIns="50800"/>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586" name="Shape 586"/>
          <p:cNvSpPr/>
          <p:nvPr/>
        </p:nvSpPr>
        <p:spPr>
          <a:xfrm rot="1089772">
            <a:off x="4156035" y="4433054"/>
            <a:ext cx="1109668" cy="1682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587" name="Shape 587"/>
          <p:cNvSpPr/>
          <p:nvPr/>
        </p:nvSpPr>
        <p:spPr>
          <a:xfrm rot="7216946">
            <a:off x="5698083" y="949223"/>
            <a:ext cx="1329912" cy="254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471" y="1373"/>
                  <a:pt x="21600" y="8395"/>
                  <a:pt x="21600" y="16619"/>
                </a:cubicBezTo>
                <a:cubicBezTo>
                  <a:pt x="21600" y="18308"/>
                  <a:pt x="21209" y="19986"/>
                  <a:pt x="20442"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588" name="Shape 588"/>
          <p:cNvSpPr/>
          <p:nvPr/>
        </p:nvSpPr>
        <p:spPr>
          <a:xfrm rot="13329161">
            <a:off x="7691040" y="4363144"/>
            <a:ext cx="1109669" cy="1682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grpSp>
        <p:nvGrpSpPr>
          <p:cNvPr id="591" name="Group 591"/>
          <p:cNvGrpSpPr/>
          <p:nvPr/>
        </p:nvGrpSpPr>
        <p:grpSpPr>
          <a:xfrm>
            <a:off x="4036906" y="5091289"/>
            <a:ext cx="1720428" cy="614117"/>
            <a:chOff x="0" y="0"/>
            <a:chExt cx="1720426" cy="614115"/>
          </a:xfrm>
        </p:grpSpPr>
        <p:sp>
          <p:nvSpPr>
            <p:cNvPr id="589" name="Shape 589"/>
            <p:cNvSpPr/>
            <p:nvPr/>
          </p:nvSpPr>
          <p:spPr>
            <a:xfrm>
              <a:off x="0" y="0"/>
              <a:ext cx="1720427" cy="577992"/>
            </a:xfrm>
            <a:prstGeom prst="rect">
              <a:avLst/>
            </a:prstGeom>
            <a:solidFill>
              <a:srgbClr val="FFFFFF"/>
            </a:solidFill>
            <a:ln w="12700" cap="flat">
              <a:noFill/>
              <a:miter lim="4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590" name="Shape 590"/>
            <p:cNvSpPr/>
            <p:nvPr/>
          </p:nvSpPr>
          <p:spPr>
            <a:xfrm>
              <a:off x="0" y="0"/>
              <a:ext cx="1720427" cy="6141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sz="1564">
                  <a:latin typeface="Calibri"/>
                  <a:ea typeface="Calibri"/>
                  <a:cs typeface="Calibri"/>
                  <a:sym typeface="Calibri"/>
                </a:rPr>
                <a:t>Complementary </a:t>
              </a:r>
              <a:br>
                <a:rPr sz="1564">
                  <a:latin typeface="Calibri"/>
                  <a:ea typeface="Calibri"/>
                  <a:cs typeface="Calibri"/>
                  <a:sym typeface="Calibri"/>
                </a:rPr>
              </a:br>
              <a:r>
                <a:rPr sz="1564">
                  <a:latin typeface="Calibri"/>
                  <a:ea typeface="Calibri"/>
                  <a:cs typeface="Calibri"/>
                  <a:sym typeface="Calibri"/>
                </a:rPr>
                <a:t>Styles</a:t>
              </a:r>
            </a:p>
          </p:txBody>
        </p:sp>
      </p:grpSp>
      <p:grpSp>
        <p:nvGrpSpPr>
          <p:cNvPr id="594" name="Group 594"/>
          <p:cNvGrpSpPr/>
          <p:nvPr/>
        </p:nvGrpSpPr>
        <p:grpSpPr>
          <a:xfrm>
            <a:off x="7030719" y="4969369"/>
            <a:ext cx="1720428" cy="614117"/>
            <a:chOff x="0" y="0"/>
            <a:chExt cx="1720426" cy="614115"/>
          </a:xfrm>
        </p:grpSpPr>
        <p:sp>
          <p:nvSpPr>
            <p:cNvPr id="592" name="Shape 592"/>
            <p:cNvSpPr/>
            <p:nvPr/>
          </p:nvSpPr>
          <p:spPr>
            <a:xfrm>
              <a:off x="0" y="0"/>
              <a:ext cx="1720427" cy="577992"/>
            </a:xfrm>
            <a:prstGeom prst="rect">
              <a:avLst/>
            </a:prstGeom>
            <a:solidFill>
              <a:srgbClr val="FFFFFF"/>
            </a:solidFill>
            <a:ln w="12700" cap="flat">
              <a:noFill/>
              <a:miter lim="4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593" name="Shape 593"/>
            <p:cNvSpPr/>
            <p:nvPr/>
          </p:nvSpPr>
          <p:spPr>
            <a:xfrm>
              <a:off x="0" y="0"/>
              <a:ext cx="1720427" cy="6141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sz="1564">
                  <a:latin typeface="Calibri"/>
                  <a:ea typeface="Calibri"/>
                  <a:cs typeface="Calibri"/>
                  <a:sym typeface="Calibri"/>
                </a:rPr>
                <a:t>Complementary </a:t>
              </a:r>
              <a:br>
                <a:rPr sz="1564">
                  <a:latin typeface="Calibri"/>
                  <a:ea typeface="Calibri"/>
                  <a:cs typeface="Calibri"/>
                  <a:sym typeface="Calibri"/>
                </a:rPr>
              </a:br>
              <a:r>
                <a:rPr sz="1564">
                  <a:latin typeface="Calibri"/>
                  <a:ea typeface="Calibri"/>
                  <a:cs typeface="Calibri"/>
                  <a:sym typeface="Calibri"/>
                </a:rPr>
                <a:t>Styles</a:t>
              </a:r>
            </a:p>
          </p:txBody>
        </p:sp>
      </p:grpSp>
      <p:grpSp>
        <p:nvGrpSpPr>
          <p:cNvPr id="597" name="Group 597"/>
          <p:cNvGrpSpPr/>
          <p:nvPr/>
        </p:nvGrpSpPr>
        <p:grpSpPr>
          <a:xfrm>
            <a:off x="5527039" y="2571609"/>
            <a:ext cx="1720428" cy="614117"/>
            <a:chOff x="0" y="0"/>
            <a:chExt cx="1720426" cy="614115"/>
          </a:xfrm>
        </p:grpSpPr>
        <p:sp>
          <p:nvSpPr>
            <p:cNvPr id="595" name="Shape 595"/>
            <p:cNvSpPr/>
            <p:nvPr/>
          </p:nvSpPr>
          <p:spPr>
            <a:xfrm>
              <a:off x="0" y="0"/>
              <a:ext cx="1720427" cy="577992"/>
            </a:xfrm>
            <a:prstGeom prst="rect">
              <a:avLst/>
            </a:prstGeom>
            <a:solidFill>
              <a:srgbClr val="FFFFFF"/>
            </a:solidFill>
            <a:ln w="12700" cap="flat">
              <a:noFill/>
              <a:miter lim="4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596" name="Shape 596"/>
            <p:cNvSpPr/>
            <p:nvPr/>
          </p:nvSpPr>
          <p:spPr>
            <a:xfrm>
              <a:off x="0" y="0"/>
              <a:ext cx="1720427" cy="6141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sz="1564">
                  <a:latin typeface="Calibri"/>
                  <a:ea typeface="Calibri"/>
                  <a:cs typeface="Calibri"/>
                  <a:sym typeface="Calibri"/>
                </a:rPr>
                <a:t>Complementary </a:t>
              </a:r>
              <a:br>
                <a:rPr sz="1564">
                  <a:latin typeface="Calibri"/>
                  <a:ea typeface="Calibri"/>
                  <a:cs typeface="Calibri"/>
                  <a:sym typeface="Calibri"/>
                </a:rPr>
              </a:br>
              <a:r>
                <a:rPr sz="1564">
                  <a:latin typeface="Calibri"/>
                  <a:ea typeface="Calibri"/>
                  <a:cs typeface="Calibri"/>
                  <a:sym typeface="Calibri"/>
                </a:rPr>
                <a:t>Styles</a:t>
              </a:r>
            </a:p>
          </p:txBody>
        </p:sp>
      </p:grpSp>
      <p:grpSp>
        <p:nvGrpSpPr>
          <p:cNvPr id="600" name="Group 600"/>
          <p:cNvGrpSpPr/>
          <p:nvPr/>
        </p:nvGrpSpPr>
        <p:grpSpPr>
          <a:xfrm>
            <a:off x="3833706" y="1788159"/>
            <a:ext cx="1259841" cy="921175"/>
            <a:chOff x="0" y="0"/>
            <a:chExt cx="1259840" cy="921173"/>
          </a:xfrm>
        </p:grpSpPr>
        <p:sp>
          <p:nvSpPr>
            <p:cNvPr id="598" name="Shape 598"/>
            <p:cNvSpPr/>
            <p:nvPr/>
          </p:nvSpPr>
          <p:spPr>
            <a:xfrm>
              <a:off x="0" y="0"/>
              <a:ext cx="1259841" cy="921174"/>
            </a:xfrm>
            <a:prstGeom prst="rect">
              <a:avLst/>
            </a:prstGeom>
            <a:solidFill>
              <a:srgbClr val="FFFFFF"/>
            </a:solidFill>
            <a:ln w="13546" cap="flat">
              <a:solidFill>
                <a:srgbClr val="FFFFFF"/>
              </a:solidFill>
              <a:prstDash val="solid"/>
              <a:miter lim="8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599" name="Shape 599"/>
            <p:cNvSpPr/>
            <p:nvPr/>
          </p:nvSpPr>
          <p:spPr>
            <a:xfrm>
              <a:off x="0" y="0"/>
              <a:ext cx="1259841"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EF6611"/>
                  </a:solidFill>
                  <a:uFill>
                    <a:solidFill>
                      <a:srgbClr val="EF6611"/>
                    </a:solidFill>
                  </a:uFill>
                  <a:latin typeface="Helvetica"/>
                  <a:ea typeface="Helvetica"/>
                  <a:cs typeface="Helvetica"/>
                  <a:sym typeface="Helvetica"/>
                </a:rPr>
                <a:t>Sacred</a:t>
              </a:r>
              <a:br>
                <a:rPr b="1" sz="2275">
                  <a:solidFill>
                    <a:srgbClr val="EF6611"/>
                  </a:solidFill>
                  <a:uFill>
                    <a:solidFill>
                      <a:srgbClr val="EF6611"/>
                    </a:solidFill>
                  </a:uFill>
                  <a:latin typeface="Helvetica"/>
                  <a:ea typeface="Helvetica"/>
                  <a:cs typeface="Helvetica"/>
                  <a:sym typeface="Helvetica"/>
                </a:rPr>
              </a:br>
              <a:r>
                <a:rPr b="1" sz="2275">
                  <a:solidFill>
                    <a:srgbClr val="EF6611"/>
                  </a:solidFill>
                  <a:uFill>
                    <a:solidFill>
                      <a:srgbClr val="EF6611"/>
                    </a:solidFill>
                  </a:uFill>
                  <a:latin typeface="Helvetica"/>
                  <a:ea typeface="Helvetica"/>
                  <a:cs typeface="Helvetica"/>
                  <a:sym typeface="Helvetica"/>
                </a:rPr>
                <a:t>Leader</a:t>
              </a:r>
            </a:p>
          </p:txBody>
        </p:sp>
      </p:grpSp>
      <p:grpSp>
        <p:nvGrpSpPr>
          <p:cNvPr id="603" name="Group 603"/>
          <p:cNvGrpSpPr/>
          <p:nvPr/>
        </p:nvGrpSpPr>
        <p:grpSpPr>
          <a:xfrm>
            <a:off x="8236374" y="3793066"/>
            <a:ext cx="1950721" cy="921174"/>
            <a:chOff x="0" y="0"/>
            <a:chExt cx="1950720" cy="921173"/>
          </a:xfrm>
        </p:grpSpPr>
        <p:sp>
          <p:nvSpPr>
            <p:cNvPr id="601" name="Shape 601"/>
            <p:cNvSpPr/>
            <p:nvPr/>
          </p:nvSpPr>
          <p:spPr>
            <a:xfrm>
              <a:off x="0" y="0"/>
              <a:ext cx="1950721" cy="92117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602" name="Shape 602"/>
            <p:cNvSpPr/>
            <p:nvPr/>
          </p:nvSpPr>
          <p:spPr>
            <a:xfrm>
              <a:off x="0" y="0"/>
              <a:ext cx="1950721"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9900"/>
                  </a:solidFill>
                  <a:uFill>
                    <a:solidFill>
                      <a:srgbClr val="009900"/>
                    </a:solidFill>
                  </a:uFill>
                  <a:latin typeface="Helvetica"/>
                  <a:ea typeface="Helvetica"/>
                  <a:cs typeface="Helvetica"/>
                  <a:sym typeface="Helvetica"/>
                </a:rPr>
                <a:t>Inspirational</a:t>
              </a:r>
              <a:br>
                <a:rPr b="1" sz="2275">
                  <a:solidFill>
                    <a:srgbClr val="009900"/>
                  </a:solidFill>
                  <a:uFill>
                    <a:solidFill>
                      <a:srgbClr val="009900"/>
                    </a:solidFill>
                  </a:uFill>
                  <a:latin typeface="Helvetica"/>
                  <a:ea typeface="Helvetica"/>
                  <a:cs typeface="Helvetica"/>
                  <a:sym typeface="Helvetica"/>
                </a:rPr>
              </a:br>
              <a:r>
                <a:rPr b="1" sz="2275">
                  <a:solidFill>
                    <a:srgbClr val="009900"/>
                  </a:solidFill>
                  <a:uFill>
                    <a:solidFill>
                      <a:srgbClr val="009900"/>
                    </a:solidFill>
                  </a:uFill>
                  <a:latin typeface="Helvetica"/>
                  <a:ea typeface="Helvetica"/>
                  <a:cs typeface="Helvetica"/>
                  <a:sym typeface="Helvetica"/>
                </a:rPr>
                <a:t>Leader</a:t>
              </a:r>
            </a:p>
          </p:txBody>
        </p:sp>
      </p:grpSp>
      <p:grpSp>
        <p:nvGrpSpPr>
          <p:cNvPr id="606" name="Group 606"/>
          <p:cNvGrpSpPr/>
          <p:nvPr/>
        </p:nvGrpSpPr>
        <p:grpSpPr>
          <a:xfrm>
            <a:off x="2573866" y="3901439"/>
            <a:ext cx="1761068" cy="839895"/>
            <a:chOff x="0" y="0"/>
            <a:chExt cx="1761066" cy="839893"/>
          </a:xfrm>
        </p:grpSpPr>
        <p:sp>
          <p:nvSpPr>
            <p:cNvPr id="604" name="Shape 604"/>
            <p:cNvSpPr/>
            <p:nvPr/>
          </p:nvSpPr>
          <p:spPr>
            <a:xfrm>
              <a:off x="0" y="0"/>
              <a:ext cx="1761067" cy="83989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605" name="Shape 605"/>
            <p:cNvSpPr/>
            <p:nvPr/>
          </p:nvSpPr>
          <p:spPr>
            <a:xfrm>
              <a:off x="0" y="0"/>
              <a:ext cx="1761067"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AD2D9B"/>
                  </a:solidFill>
                  <a:uFill>
                    <a:solidFill>
                      <a:srgbClr val="AD2D9B"/>
                    </a:solidFill>
                  </a:uFill>
                  <a:latin typeface="Helvetica"/>
                  <a:ea typeface="Helvetica"/>
                  <a:cs typeface="Helvetica"/>
                  <a:sym typeface="Helvetica"/>
                </a:rPr>
                <a:t>Imaginative</a:t>
              </a:r>
              <a:br>
                <a:rPr b="1" sz="2275">
                  <a:solidFill>
                    <a:srgbClr val="AD2D9B"/>
                  </a:solidFill>
                  <a:uFill>
                    <a:solidFill>
                      <a:srgbClr val="AD2D9B"/>
                    </a:solidFill>
                  </a:uFill>
                  <a:latin typeface="Helvetica"/>
                  <a:ea typeface="Helvetica"/>
                  <a:cs typeface="Helvetica"/>
                  <a:sym typeface="Helvetica"/>
                </a:rPr>
              </a:br>
              <a:r>
                <a:rPr b="1" sz="2275">
                  <a:solidFill>
                    <a:srgbClr val="AD2D9B"/>
                  </a:solidFill>
                  <a:uFill>
                    <a:solidFill>
                      <a:srgbClr val="AD2D9B"/>
                    </a:solidFill>
                  </a:uFill>
                  <a:latin typeface="Helvetica"/>
                  <a:ea typeface="Helvetica"/>
                  <a:cs typeface="Helvetica"/>
                  <a:sym typeface="Helvetica"/>
                </a:rPr>
                <a:t>Leader</a:t>
              </a:r>
            </a:p>
          </p:txBody>
        </p:sp>
      </p:grpSp>
      <p:grpSp>
        <p:nvGrpSpPr>
          <p:cNvPr id="609" name="Group 609"/>
          <p:cNvGrpSpPr/>
          <p:nvPr/>
        </p:nvGrpSpPr>
        <p:grpSpPr>
          <a:xfrm>
            <a:off x="4064000" y="6285653"/>
            <a:ext cx="1571414" cy="907628"/>
            <a:chOff x="0" y="0"/>
            <a:chExt cx="1571413" cy="907626"/>
          </a:xfrm>
        </p:grpSpPr>
        <p:sp>
          <p:nvSpPr>
            <p:cNvPr id="607" name="Shape 607"/>
            <p:cNvSpPr/>
            <p:nvPr/>
          </p:nvSpPr>
          <p:spPr>
            <a:xfrm>
              <a:off x="0" y="0"/>
              <a:ext cx="1571414" cy="90762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608" name="Shape 608"/>
            <p:cNvSpPr/>
            <p:nvPr/>
          </p:nvSpPr>
          <p:spPr>
            <a:xfrm>
              <a:off x="0" y="0"/>
              <a:ext cx="1571414"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17365D"/>
                  </a:solidFill>
                  <a:uFill>
                    <a:solidFill>
                      <a:srgbClr val="17365D"/>
                    </a:solidFill>
                  </a:uFill>
                  <a:latin typeface="Helvetica"/>
                  <a:ea typeface="Helvetica"/>
                  <a:cs typeface="Helvetica"/>
                  <a:sym typeface="Helvetica"/>
                </a:rPr>
                <a:t>Mission</a:t>
              </a:r>
              <a:br>
                <a:rPr b="1" sz="2275">
                  <a:solidFill>
                    <a:srgbClr val="17365D"/>
                  </a:solidFill>
                  <a:uFill>
                    <a:solidFill>
                      <a:srgbClr val="17365D"/>
                    </a:solidFill>
                  </a:uFill>
                  <a:latin typeface="Helvetica"/>
                  <a:ea typeface="Helvetica"/>
                  <a:cs typeface="Helvetica"/>
                  <a:sym typeface="Helvetica"/>
                </a:rPr>
              </a:br>
              <a:r>
                <a:rPr b="1" sz="2275">
                  <a:solidFill>
                    <a:srgbClr val="17365D"/>
                  </a:solidFill>
                  <a:uFill>
                    <a:solidFill>
                      <a:srgbClr val="17365D"/>
                    </a:solidFill>
                  </a:uFill>
                  <a:latin typeface="Helvetica"/>
                  <a:ea typeface="Helvetica"/>
                  <a:cs typeface="Helvetica"/>
                  <a:sym typeface="Helvetica"/>
                </a:rPr>
                <a:t>Leader</a:t>
              </a:r>
            </a:p>
          </p:txBody>
        </p:sp>
      </p:grpSp>
      <p:grpSp>
        <p:nvGrpSpPr>
          <p:cNvPr id="612" name="Group 612"/>
          <p:cNvGrpSpPr/>
          <p:nvPr/>
        </p:nvGrpSpPr>
        <p:grpSpPr>
          <a:xfrm>
            <a:off x="7152640" y="6285653"/>
            <a:ext cx="1896534" cy="853441"/>
            <a:chOff x="0" y="0"/>
            <a:chExt cx="1896533" cy="853440"/>
          </a:xfrm>
        </p:grpSpPr>
        <p:sp>
          <p:nvSpPr>
            <p:cNvPr id="610" name="Shape 610"/>
            <p:cNvSpPr/>
            <p:nvPr/>
          </p:nvSpPr>
          <p:spPr>
            <a:xfrm>
              <a:off x="0" y="0"/>
              <a:ext cx="1896534" cy="85344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00"/>
                  </a:solidFill>
                  <a:uFill>
                    <a:solidFill>
                      <a:srgbClr val="000000"/>
                    </a:solidFill>
                  </a:uFill>
                  <a:latin typeface="Arial"/>
                  <a:ea typeface="Arial"/>
                  <a:cs typeface="Arial"/>
                  <a:sym typeface="Arial"/>
                </a:defRPr>
              </a:pPr>
            </a:p>
          </p:txBody>
        </p:sp>
        <p:sp>
          <p:nvSpPr>
            <p:cNvPr id="611" name="Shape 611"/>
            <p:cNvSpPr/>
            <p:nvPr/>
          </p:nvSpPr>
          <p:spPr>
            <a:xfrm>
              <a:off x="0" y="0"/>
              <a:ext cx="1896534"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9999"/>
                  </a:solidFill>
                  <a:uFill>
                    <a:solidFill>
                      <a:srgbClr val="009999"/>
                    </a:solidFill>
                  </a:uFill>
                  <a:latin typeface="Helvetica"/>
                  <a:ea typeface="Helvetica"/>
                  <a:cs typeface="Helvetica"/>
                  <a:sym typeface="Helvetica"/>
                </a:rPr>
                <a:t>Building</a:t>
              </a:r>
              <a:br>
                <a:rPr b="1" sz="2275">
                  <a:solidFill>
                    <a:srgbClr val="009999"/>
                  </a:solidFill>
                  <a:uFill>
                    <a:solidFill>
                      <a:srgbClr val="009999"/>
                    </a:solidFill>
                  </a:uFill>
                  <a:latin typeface="Helvetica"/>
                  <a:ea typeface="Helvetica"/>
                  <a:cs typeface="Helvetica"/>
                  <a:sym typeface="Helvetica"/>
                </a:rPr>
              </a:br>
              <a:r>
                <a:rPr b="1" sz="2275">
                  <a:solidFill>
                    <a:srgbClr val="009999"/>
                  </a:solidFill>
                  <a:uFill>
                    <a:solidFill>
                      <a:srgbClr val="009999"/>
                    </a:solidFill>
                  </a:uFill>
                  <a:latin typeface="Helvetica"/>
                  <a:ea typeface="Helvetica"/>
                  <a:cs typeface="Helvetica"/>
                  <a:sym typeface="Helvetica"/>
                </a:rPr>
                <a:t>Leader</a:t>
              </a:r>
            </a:p>
          </p:txBody>
        </p:sp>
      </p:grpSp>
      <p:grpSp>
        <p:nvGrpSpPr>
          <p:cNvPr id="615" name="Group 615"/>
          <p:cNvGrpSpPr/>
          <p:nvPr/>
        </p:nvGrpSpPr>
        <p:grpSpPr>
          <a:xfrm>
            <a:off x="7597299" y="1776353"/>
            <a:ext cx="1722808" cy="1333125"/>
            <a:chOff x="0" y="0"/>
            <a:chExt cx="1722806" cy="1333123"/>
          </a:xfrm>
        </p:grpSpPr>
        <p:sp>
          <p:nvSpPr>
            <p:cNvPr id="613" name="Shape 613"/>
            <p:cNvSpPr/>
            <p:nvPr/>
          </p:nvSpPr>
          <p:spPr>
            <a:xfrm>
              <a:off x="0" y="0"/>
              <a:ext cx="1722807" cy="969079"/>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614" name="Shape 614"/>
            <p:cNvSpPr/>
            <p:nvPr/>
          </p:nvSpPr>
          <p:spPr>
            <a:xfrm>
              <a:off x="0" y="0"/>
              <a:ext cx="1722807" cy="13331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E7C019"/>
                  </a:solidFill>
                  <a:uFill>
                    <a:solidFill>
                      <a:srgbClr val="E7C019"/>
                    </a:solidFill>
                  </a:uFill>
                  <a:latin typeface="Helvetica"/>
                  <a:ea typeface="Helvetica"/>
                  <a:cs typeface="Helvetica"/>
                  <a:sym typeface="Helvetica"/>
                </a:rPr>
                <a:t>Relational</a:t>
              </a:r>
              <a:br>
                <a:rPr b="1" sz="2275">
                  <a:solidFill>
                    <a:srgbClr val="E7C019"/>
                  </a:solidFill>
                  <a:uFill>
                    <a:solidFill>
                      <a:srgbClr val="E7C019"/>
                    </a:solidFill>
                  </a:uFill>
                  <a:latin typeface="Helvetica"/>
                  <a:ea typeface="Helvetica"/>
                  <a:cs typeface="Helvetica"/>
                  <a:sym typeface="Helvetica"/>
                </a:rPr>
              </a:br>
              <a:r>
                <a:rPr b="1" sz="2275">
                  <a:solidFill>
                    <a:srgbClr val="E7C019"/>
                  </a:solidFill>
                  <a:uFill>
                    <a:solidFill>
                      <a:srgbClr val="E7C019"/>
                    </a:solidFill>
                  </a:uFill>
                  <a:latin typeface="Helvetica"/>
                  <a:ea typeface="Helvetica"/>
                  <a:cs typeface="Helvetica"/>
                  <a:sym typeface="Helvetica"/>
                </a:rPr>
                <a:t>Leader</a:t>
              </a:r>
            </a:p>
          </p:txBody>
        </p:sp>
      </p:grpSp>
      <p:grpSp>
        <p:nvGrpSpPr>
          <p:cNvPr id="618" name="Group 618"/>
          <p:cNvGrpSpPr/>
          <p:nvPr/>
        </p:nvGrpSpPr>
        <p:grpSpPr>
          <a:xfrm>
            <a:off x="433493" y="4768426"/>
            <a:ext cx="2817707" cy="1408855"/>
            <a:chOff x="0" y="0"/>
            <a:chExt cx="2817706" cy="1408853"/>
          </a:xfrm>
        </p:grpSpPr>
        <p:sp>
          <p:nvSpPr>
            <p:cNvPr id="616" name="Shape 616"/>
            <p:cNvSpPr/>
            <p:nvPr/>
          </p:nvSpPr>
          <p:spPr>
            <a:xfrm>
              <a:off x="0" y="0"/>
              <a:ext cx="2817707" cy="1408854"/>
            </a:xfrm>
            <a:prstGeom prst="roundRect">
              <a:avLst>
                <a:gd name="adj" fmla="val 11719"/>
              </a:avLst>
            </a:prstGeom>
            <a:solidFill>
              <a:srgbClr val="FFFFFF"/>
            </a:solidFill>
            <a:ln w="13546" cap="flat">
              <a:solidFill>
                <a:srgbClr val="000000"/>
              </a:solidFill>
              <a:prstDash val="solid"/>
              <a:round/>
            </a:ln>
            <a:effec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617" name="Shape 617"/>
            <p:cNvSpPr/>
            <p:nvPr/>
          </p:nvSpPr>
          <p:spPr>
            <a:xfrm>
              <a:off x="68774" y="36124"/>
              <a:ext cx="2680159" cy="1336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r>
                <a:rPr b="1" sz="1280">
                  <a:solidFill>
                    <a:srgbClr val="800080"/>
                  </a:solidFill>
                  <a:uFill>
                    <a:solidFill>
                      <a:srgbClr val="800080"/>
                    </a:solidFill>
                  </a:uFill>
                  <a:latin typeface="Helvetica"/>
                  <a:ea typeface="Helvetica"/>
                  <a:cs typeface="Helvetica"/>
                  <a:sym typeface="Helvetica"/>
                </a:rPr>
                <a:t>The Imaginative Leader is gifted by God to interact powerfully with an innovative vision from God, then lead people to step out in faith and live out that new way of being the people of God.</a:t>
              </a:r>
              <a:r>
                <a:rPr sz="1280">
                  <a:solidFill>
                    <a:srgbClr val="800080"/>
                  </a:solidFill>
                  <a:uFill>
                    <a:solidFill>
                      <a:srgbClr val="800080"/>
                    </a:solidFill>
                  </a:uFill>
                  <a:latin typeface="Helvetica"/>
                  <a:ea typeface="Helvetica"/>
                  <a:cs typeface="Helvetica"/>
                  <a:sym typeface="Helvetica"/>
                </a:rPr>
                <a:t> </a:t>
              </a:r>
            </a:p>
          </p:txBody>
        </p:sp>
      </p:grpSp>
      <p:grpSp>
        <p:nvGrpSpPr>
          <p:cNvPr id="621" name="Group 621"/>
          <p:cNvGrpSpPr/>
          <p:nvPr/>
        </p:nvGrpSpPr>
        <p:grpSpPr>
          <a:xfrm>
            <a:off x="758613" y="2262293"/>
            <a:ext cx="2817707" cy="1422401"/>
            <a:chOff x="0" y="0"/>
            <a:chExt cx="2817706" cy="1422400"/>
          </a:xfrm>
        </p:grpSpPr>
        <p:sp>
          <p:nvSpPr>
            <p:cNvPr id="619" name="Shape 619"/>
            <p:cNvSpPr/>
            <p:nvPr/>
          </p:nvSpPr>
          <p:spPr>
            <a:xfrm>
              <a:off x="0" y="0"/>
              <a:ext cx="2817707" cy="1422400"/>
            </a:xfrm>
            <a:prstGeom prst="roundRect">
              <a:avLst>
                <a:gd name="adj" fmla="val 11719"/>
              </a:avLst>
            </a:prstGeom>
            <a:solidFill>
              <a:srgbClr val="DA0000"/>
            </a:solidFill>
            <a:ln w="13546" cap="flat">
              <a:solidFill>
                <a:srgbClr val="000000"/>
              </a:solidFill>
              <a:prstDash val="solid"/>
              <a:round/>
            </a:ln>
            <a:effectLst/>
          </p:spPr>
          <p:txBody>
            <a:bodyPr wrap="square" lIns="72248" tIns="72248" rIns="72248" bIns="72248" numCol="1" anchor="t">
              <a:noAutofit/>
            </a:bodyPr>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620" name="Shape 620"/>
            <p:cNvSpPr/>
            <p:nvPr/>
          </p:nvSpPr>
          <p:spPr>
            <a:xfrm>
              <a:off x="0" y="68294"/>
              <a:ext cx="2782920" cy="1192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Strongest in</a:t>
              </a:r>
            </a:p>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Spirituality</a:t>
              </a:r>
            </a:p>
          </p:txBody>
        </p:sp>
      </p:grpSp>
      <p:grpSp>
        <p:nvGrpSpPr>
          <p:cNvPr id="624" name="Group 624"/>
          <p:cNvGrpSpPr/>
          <p:nvPr/>
        </p:nvGrpSpPr>
        <p:grpSpPr>
          <a:xfrm>
            <a:off x="9320107" y="2244231"/>
            <a:ext cx="2817707" cy="1440463"/>
            <a:chOff x="0" y="0"/>
            <a:chExt cx="2817706" cy="1440462"/>
          </a:xfrm>
        </p:grpSpPr>
        <p:sp>
          <p:nvSpPr>
            <p:cNvPr id="622" name="Shape 622"/>
            <p:cNvSpPr/>
            <p:nvPr/>
          </p:nvSpPr>
          <p:spPr>
            <a:xfrm>
              <a:off x="0" y="0"/>
              <a:ext cx="2817707" cy="1440463"/>
            </a:xfrm>
            <a:prstGeom prst="roundRect">
              <a:avLst>
                <a:gd name="adj" fmla="val 11719"/>
              </a:avLst>
            </a:prstGeom>
            <a:solidFill>
              <a:srgbClr val="FFFF00"/>
            </a:solidFill>
            <a:ln w="13546" cap="flat">
              <a:solidFill>
                <a:srgbClr val="000000"/>
              </a:solidFill>
              <a:prstDash val="solid"/>
              <a:round/>
            </a:ln>
            <a:effec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623" name="Shape 623"/>
            <p:cNvSpPr/>
            <p:nvPr/>
          </p:nvSpPr>
          <p:spPr>
            <a:xfrm>
              <a:off x="0" y="101004"/>
              <a:ext cx="2817707" cy="1192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Strongest in </a:t>
              </a:r>
            </a:p>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Chemistry</a:t>
              </a:r>
            </a:p>
          </p:txBody>
        </p:sp>
      </p:grpSp>
      <p:grpSp>
        <p:nvGrpSpPr>
          <p:cNvPr id="627" name="Group 627"/>
          <p:cNvGrpSpPr/>
          <p:nvPr/>
        </p:nvGrpSpPr>
        <p:grpSpPr>
          <a:xfrm>
            <a:off x="5201919" y="7626729"/>
            <a:ext cx="2709335" cy="1341567"/>
            <a:chOff x="0" y="0"/>
            <a:chExt cx="2709333" cy="1341565"/>
          </a:xfrm>
        </p:grpSpPr>
        <p:sp>
          <p:nvSpPr>
            <p:cNvPr id="625" name="Shape 625"/>
            <p:cNvSpPr/>
            <p:nvPr/>
          </p:nvSpPr>
          <p:spPr>
            <a:xfrm>
              <a:off x="0" y="0"/>
              <a:ext cx="2709334" cy="1341566"/>
            </a:xfrm>
            <a:prstGeom prst="roundRect">
              <a:avLst>
                <a:gd name="adj" fmla="val 11719"/>
              </a:avLst>
            </a:prstGeom>
            <a:solidFill>
              <a:srgbClr val="4383D1"/>
            </a:solidFill>
            <a:ln w="13546" cap="flat">
              <a:solidFill>
                <a:srgbClr val="000000"/>
              </a:solidFill>
              <a:prstDash val="solid"/>
              <a:round/>
            </a:ln>
            <a:effec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626" name="Shape 626"/>
            <p:cNvSpPr/>
            <p:nvPr/>
          </p:nvSpPr>
          <p:spPr>
            <a:xfrm>
              <a:off x="0" y="67777"/>
              <a:ext cx="2675886" cy="1192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Strongest in </a:t>
              </a:r>
            </a:p>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Strategy</a:t>
              </a:r>
            </a:p>
          </p:txBody>
        </p:sp>
      </p:grpSp>
      <p:grpSp>
        <p:nvGrpSpPr>
          <p:cNvPr id="630" name="Group 630"/>
          <p:cNvGrpSpPr/>
          <p:nvPr/>
        </p:nvGrpSpPr>
        <p:grpSpPr>
          <a:xfrm>
            <a:off x="1842346" y="7080391"/>
            <a:ext cx="2926081" cy="1770098"/>
            <a:chOff x="0" y="0"/>
            <a:chExt cx="2926080" cy="1770097"/>
          </a:xfrm>
        </p:grpSpPr>
        <p:sp>
          <p:nvSpPr>
            <p:cNvPr id="628" name="Shape 628"/>
            <p:cNvSpPr/>
            <p:nvPr/>
          </p:nvSpPr>
          <p:spPr>
            <a:xfrm>
              <a:off x="0" y="18062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629" name="Shape 629"/>
            <p:cNvSpPr/>
            <p:nvPr/>
          </p:nvSpPr>
          <p:spPr>
            <a:xfrm>
              <a:off x="68774" y="0"/>
              <a:ext cx="2788532" cy="17700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r>
                <a:rPr b="1" sz="1422">
                  <a:solidFill>
                    <a:srgbClr val="0060A8"/>
                  </a:solidFill>
                  <a:uFill>
                    <a:solidFill>
                      <a:srgbClr val="0060A8"/>
                    </a:solidFill>
                  </a:uFill>
                  <a:latin typeface="Helvetica"/>
                  <a:ea typeface="Helvetica"/>
                  <a:cs typeface="Helvetica"/>
                  <a:sym typeface="Helvetica"/>
                </a:rPr>
                <a:t>The Mission Leader is gifted by </a:t>
              </a:r>
              <a:r>
                <a:rPr b="1" sz="1280">
                  <a:solidFill>
                    <a:srgbClr val="0060A8"/>
                  </a:solidFill>
                  <a:uFill>
                    <a:solidFill>
                      <a:srgbClr val="0060A8"/>
                    </a:solidFill>
                  </a:uFill>
                  <a:latin typeface="Helvetica"/>
                  <a:ea typeface="Helvetica"/>
                  <a:cs typeface="Helvetica"/>
                  <a:sym typeface="Helvetica"/>
                </a:rPr>
                <a:t>God with spiritual vision to foresee what is needed in the immediate future. Mission Leaders call people to follow a deeper Gospel, while multiplying disciples, expanding ministries and starting new ventures.</a:t>
              </a:r>
              <a:r>
                <a:rPr sz="1280">
                  <a:latin typeface="Helvetica"/>
                  <a:ea typeface="Helvetica"/>
                  <a:cs typeface="Helvetica"/>
                  <a:sym typeface="Helvetica"/>
                </a:rPr>
                <a:t> </a:t>
              </a:r>
            </a:p>
          </p:txBody>
        </p:sp>
      </p:grpSp>
      <p:grpSp>
        <p:nvGrpSpPr>
          <p:cNvPr id="633" name="Group 633"/>
          <p:cNvGrpSpPr/>
          <p:nvPr/>
        </p:nvGrpSpPr>
        <p:grpSpPr>
          <a:xfrm>
            <a:off x="8669866" y="7134577"/>
            <a:ext cx="2926082" cy="1444979"/>
            <a:chOff x="0" y="0"/>
            <a:chExt cx="2926080" cy="1444977"/>
          </a:xfrm>
        </p:grpSpPr>
        <p:sp>
          <p:nvSpPr>
            <p:cNvPr id="631" name="Shape 631"/>
            <p:cNvSpPr/>
            <p:nvPr/>
          </p:nvSpPr>
          <p:spPr>
            <a:xfrm>
              <a:off x="0" y="1806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632" name="Shape 632"/>
            <p:cNvSpPr/>
            <p:nvPr/>
          </p:nvSpPr>
          <p:spPr>
            <a:xfrm>
              <a:off x="68774" y="0"/>
              <a:ext cx="2788533" cy="1444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r>
                <a:rPr b="1" sz="1422">
                  <a:solidFill>
                    <a:srgbClr val="20A49E"/>
                  </a:solidFill>
                  <a:uFill>
                    <a:solidFill>
                      <a:srgbClr val="20A49E"/>
                    </a:solidFill>
                  </a:uFill>
                  <a:latin typeface="Helvetica"/>
                  <a:ea typeface="Helvetica"/>
                  <a:cs typeface="Helvetica"/>
                  <a:sym typeface="Helvetica"/>
                </a:rPr>
                <a:t>The Building Leader is gifted by God to strategize for growth, enlist other leaders, and then together lead the way in enlarging the mission of God.</a:t>
              </a:r>
              <a:r>
                <a:rPr b="1" sz="1422">
                  <a:solidFill>
                    <a:srgbClr val="33CCCC"/>
                  </a:solidFill>
                  <a:uFill>
                    <a:solidFill>
                      <a:srgbClr val="33CCCC"/>
                    </a:solidFill>
                  </a:uFill>
                  <a:latin typeface="Helvetica"/>
                  <a:ea typeface="Helvetica"/>
                  <a:cs typeface="Helvetica"/>
                  <a:sym typeface="Helvetica"/>
                </a:rPr>
                <a:t> </a:t>
              </a:r>
            </a:p>
          </p:txBody>
        </p:sp>
      </p:grpSp>
      <p:grpSp>
        <p:nvGrpSpPr>
          <p:cNvPr id="636" name="Group 636"/>
          <p:cNvGrpSpPr/>
          <p:nvPr/>
        </p:nvGrpSpPr>
        <p:grpSpPr>
          <a:xfrm>
            <a:off x="9536852" y="4750364"/>
            <a:ext cx="2926081" cy="1444979"/>
            <a:chOff x="0" y="0"/>
            <a:chExt cx="2926080" cy="1444977"/>
          </a:xfrm>
        </p:grpSpPr>
        <p:sp>
          <p:nvSpPr>
            <p:cNvPr id="634" name="Shape 634"/>
            <p:cNvSpPr/>
            <p:nvPr/>
          </p:nvSpPr>
          <p:spPr>
            <a:xfrm>
              <a:off x="0" y="1806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635" name="Shape 635"/>
            <p:cNvSpPr/>
            <p:nvPr/>
          </p:nvSpPr>
          <p:spPr>
            <a:xfrm>
              <a:off x="68774" y="0"/>
              <a:ext cx="2788532" cy="1444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algn="l" defTabSz="1300480">
                <a:defRPr b="1" sz="1422">
                  <a:solidFill>
                    <a:srgbClr val="4BB564"/>
                  </a:solidFill>
                  <a:uFill>
                    <a:solidFill>
                      <a:srgbClr val="4BB564"/>
                    </a:solidFill>
                  </a:uFill>
                  <a:latin typeface="Helvetica"/>
                  <a:ea typeface="Helvetica"/>
                  <a:cs typeface="Helvetica"/>
                  <a:sym typeface="Helvetica"/>
                </a:defRPr>
              </a:lvl1pPr>
            </a:lstStyle>
            <a:p>
              <a:pPr>
                <a:defRPr b="0" sz="2560">
                  <a:solidFill>
                    <a:srgbClr val="000000"/>
                  </a:solidFill>
                  <a:uFill>
                    <a:solidFill>
                      <a:srgbClr val="000000"/>
                    </a:solidFill>
                  </a:uFill>
                  <a:latin typeface="Arial"/>
                  <a:ea typeface="Arial"/>
                  <a:cs typeface="Arial"/>
                  <a:sym typeface="Arial"/>
                </a:defRPr>
              </a:pPr>
              <a:r>
                <a:rPr b="1" sz="1422">
                  <a:solidFill>
                    <a:srgbClr val="4BB564"/>
                  </a:solidFill>
                  <a:uFill>
                    <a:solidFill>
                      <a:srgbClr val="4BB564"/>
                    </a:solidFill>
                  </a:uFill>
                  <a:latin typeface="Helvetica"/>
                  <a:ea typeface="Helvetica"/>
                  <a:cs typeface="Helvetica"/>
                  <a:sym typeface="Helvetica"/>
                </a:rPr>
                <a:t>The Inspirational Leader is gifted by God to connect powerfully with a crowd, and motivate them to follow Jesus, by encouraging them to engage in the mission of God. </a:t>
              </a:r>
            </a:p>
          </p:txBody>
        </p:sp>
      </p:grpSp>
      <p:grpSp>
        <p:nvGrpSpPr>
          <p:cNvPr id="639" name="Group 639"/>
          <p:cNvGrpSpPr/>
          <p:nvPr/>
        </p:nvGrpSpPr>
        <p:grpSpPr>
          <a:xfrm>
            <a:off x="8344746" y="325119"/>
            <a:ext cx="2926081" cy="1408855"/>
            <a:chOff x="0" y="0"/>
            <a:chExt cx="2926080" cy="1408853"/>
          </a:xfrm>
        </p:grpSpPr>
        <p:sp>
          <p:nvSpPr>
            <p:cNvPr id="637" name="Shape 637"/>
            <p:cNvSpPr/>
            <p:nvPr/>
          </p:nvSpPr>
          <p:spPr>
            <a:xfrm>
              <a:off x="0" y="0"/>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638" name="Shape 638"/>
            <p:cNvSpPr/>
            <p:nvPr/>
          </p:nvSpPr>
          <p:spPr>
            <a:xfrm>
              <a:off x="68774" y="90311"/>
              <a:ext cx="2788533" cy="1228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algn="l" defTabSz="1300480">
                <a:defRPr b="1" sz="1422">
                  <a:solidFill>
                    <a:srgbClr val="CEA510"/>
                  </a:solidFill>
                  <a:uFill>
                    <a:solidFill>
                      <a:srgbClr val="CEA510"/>
                    </a:solidFill>
                  </a:uFill>
                  <a:latin typeface="Helvetica"/>
                  <a:ea typeface="Helvetica"/>
                  <a:cs typeface="Helvetica"/>
                  <a:sym typeface="Helvetica"/>
                </a:defRPr>
              </a:lvl1pPr>
            </a:lstStyle>
            <a:p>
              <a:pPr>
                <a:defRPr b="0" sz="2560">
                  <a:solidFill>
                    <a:srgbClr val="000000"/>
                  </a:solidFill>
                  <a:uFill>
                    <a:solidFill>
                      <a:srgbClr val="000000"/>
                    </a:solidFill>
                  </a:uFill>
                  <a:latin typeface="Arial"/>
                  <a:ea typeface="Arial"/>
                  <a:cs typeface="Arial"/>
                  <a:sym typeface="Arial"/>
                </a:defRPr>
              </a:pPr>
              <a:r>
                <a:rPr b="1" sz="1422">
                  <a:solidFill>
                    <a:srgbClr val="CEA510"/>
                  </a:solidFill>
                  <a:uFill>
                    <a:solidFill>
                      <a:srgbClr val="CEA510"/>
                    </a:solidFill>
                  </a:uFill>
                  <a:latin typeface="Helvetica"/>
                  <a:ea typeface="Helvetica"/>
                  <a:cs typeface="Helvetica"/>
                  <a:sym typeface="Helvetica"/>
                </a:rPr>
                <a:t>The Relational Leader is gifted by God to connect emotionally with individuals, and inspire them as a group to follow Jesus and love each other. </a:t>
              </a:r>
            </a:p>
          </p:txBody>
        </p:sp>
      </p:grpSp>
      <p:grpSp>
        <p:nvGrpSpPr>
          <p:cNvPr id="642" name="Group 642"/>
          <p:cNvGrpSpPr/>
          <p:nvPr/>
        </p:nvGrpSpPr>
        <p:grpSpPr>
          <a:xfrm>
            <a:off x="1733973" y="307057"/>
            <a:ext cx="2926081" cy="1444979"/>
            <a:chOff x="0" y="0"/>
            <a:chExt cx="2926080" cy="1444977"/>
          </a:xfrm>
        </p:grpSpPr>
        <p:sp>
          <p:nvSpPr>
            <p:cNvPr id="640" name="Shape 640"/>
            <p:cNvSpPr/>
            <p:nvPr/>
          </p:nvSpPr>
          <p:spPr>
            <a:xfrm>
              <a:off x="0" y="1806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641" name="Shape 641"/>
            <p:cNvSpPr/>
            <p:nvPr/>
          </p:nvSpPr>
          <p:spPr>
            <a:xfrm>
              <a:off x="68774" y="0"/>
              <a:ext cx="2788532" cy="1444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algn="l" defTabSz="1300480">
                <a:defRPr b="1" sz="1422">
                  <a:solidFill>
                    <a:srgbClr val="FF9933"/>
                  </a:solidFill>
                  <a:uFill>
                    <a:solidFill>
                      <a:srgbClr val="FF9933"/>
                    </a:solidFill>
                  </a:uFill>
                  <a:latin typeface="Helvetica"/>
                  <a:ea typeface="Helvetica"/>
                  <a:cs typeface="Helvetica"/>
                  <a:sym typeface="Helvetica"/>
                </a:defRPr>
              </a:lvl1pPr>
            </a:lstStyle>
            <a:p>
              <a:pPr>
                <a:defRPr b="0" sz="2560">
                  <a:solidFill>
                    <a:srgbClr val="000000"/>
                  </a:solidFill>
                  <a:uFill>
                    <a:solidFill>
                      <a:srgbClr val="000000"/>
                    </a:solidFill>
                  </a:uFill>
                  <a:latin typeface="Arial"/>
                  <a:ea typeface="Arial"/>
                  <a:cs typeface="Arial"/>
                  <a:sym typeface="Arial"/>
                </a:defRPr>
              </a:pPr>
              <a:r>
                <a:rPr b="1" sz="1422">
                  <a:solidFill>
                    <a:srgbClr val="FF9933"/>
                  </a:solidFill>
                  <a:uFill>
                    <a:solidFill>
                      <a:srgbClr val="FF9933"/>
                    </a:solidFill>
                  </a:uFill>
                  <a:latin typeface="Helvetica"/>
                  <a:ea typeface="Helvetica"/>
                  <a:cs typeface="Helvetica"/>
                  <a:sym typeface="Helvetica"/>
                </a:rPr>
                <a:t>The Sacred Leader is gifted by God to connect spiritually with people, and encourage them to grow deeper with God, while bringing attention to the voice of the Holy Spirit. </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362094" y="0"/>
            <a:ext cx="12642706" cy="8509418"/>
          </a:xfrm>
          <a:prstGeom prst="rect">
            <a:avLst/>
          </a:prstGeom>
        </p:spPr>
        <p:txBody>
          <a:bodyPr/>
          <a:lstStyle>
            <a:lvl1pPr defTabSz="425195">
              <a:defRPr sz="11160"/>
            </a:lvl1pPr>
          </a:lstStyle>
          <a:p>
            <a:pPr/>
            <a:r>
              <a:t>Most Christians do not know what their best Gifts are.</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4" name="Shape 644"/>
          <p:cNvSpPr/>
          <p:nvPr>
            <p:ph type="body" idx="1"/>
          </p:nvPr>
        </p:nvSpPr>
        <p:spPr>
          <a:xfrm rot="21600000">
            <a:off x="1126165" y="502322"/>
            <a:ext cx="10986367" cy="8621972"/>
          </a:xfrm>
          <a:prstGeom prst="rect">
            <a:avLst/>
          </a:prstGeom>
        </p:spPr>
        <p:txBody>
          <a:bodyPr/>
          <a:lstStyle/>
          <a:p>
            <a:pPr marL="0" indent="0" algn="ctr">
              <a:spcBef>
                <a:spcPts val="0"/>
              </a:spcBef>
              <a:buSzTx/>
              <a:buNone/>
              <a:defRPr sz="5500"/>
            </a:pPr>
            <a:r>
              <a:t>Practicum #5 -</a:t>
            </a:r>
          </a:p>
          <a:p>
            <a:pPr marL="0" indent="0" algn="ctr">
              <a:spcBef>
                <a:spcPts val="0"/>
              </a:spcBef>
              <a:buSzTx/>
              <a:buNone/>
              <a:defRPr sz="5500"/>
            </a:pPr>
            <a:r>
              <a:t>Wh</a:t>
            </a:r>
            <a:r>
              <a:t>ere Does Leadership Development Occur Best? </a:t>
            </a:r>
          </a:p>
          <a:p>
            <a:pPr marL="0" indent="0" algn="ctr">
              <a:spcBef>
                <a:spcPts val="0"/>
              </a:spcBef>
              <a:buSzTx/>
              <a:buNone/>
              <a:defRPr sz="5500"/>
            </a:pPr>
          </a:p>
          <a:p>
            <a:pPr marL="0" indent="0" algn="ctr">
              <a:spcBef>
                <a:spcPts val="0"/>
              </a:spcBef>
              <a:buSzTx/>
              <a:buNone/>
              <a:defRPr sz="5500"/>
            </a:pPr>
            <a:r>
              <a:t>Individual? </a:t>
            </a:r>
          </a:p>
          <a:p>
            <a:pPr marL="0" indent="0" algn="ctr">
              <a:spcBef>
                <a:spcPts val="0"/>
              </a:spcBef>
              <a:buSzTx/>
              <a:buNone/>
              <a:defRPr sz="5500"/>
            </a:pPr>
            <a:r>
              <a:t>Team? </a:t>
            </a:r>
          </a:p>
          <a:p>
            <a:pPr marL="0" indent="0" algn="ctr">
              <a:spcBef>
                <a:spcPts val="0"/>
              </a:spcBef>
              <a:buSzTx/>
              <a:buNone/>
              <a:defRPr sz="5500"/>
            </a:pPr>
            <a:r>
              <a:t>Crowd?</a:t>
            </a:r>
          </a:p>
          <a:p>
            <a:pPr marL="0" indent="0" algn="ctr">
              <a:spcBef>
                <a:spcPts val="0"/>
              </a:spcBef>
              <a:buSzTx/>
              <a:buNone/>
              <a:defRPr sz="5500"/>
            </a:pP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6" name="Shape 646"/>
          <p:cNvSpPr/>
          <p:nvPr>
            <p:ph type="body" idx="1"/>
          </p:nvPr>
        </p:nvSpPr>
        <p:spPr>
          <a:xfrm rot="21600000">
            <a:off x="1126165" y="502322"/>
            <a:ext cx="10464800" cy="8139372"/>
          </a:xfrm>
          <a:prstGeom prst="rect">
            <a:avLst/>
          </a:prstGeom>
        </p:spPr>
        <p:txBody>
          <a:bodyPr/>
          <a:lstStyle/>
          <a:p>
            <a:pPr marL="0" indent="0" algn="ctr">
              <a:spcBef>
                <a:spcPts val="0"/>
              </a:spcBef>
              <a:buSzTx/>
              <a:buNone/>
              <a:defRPr sz="6000"/>
            </a:pPr>
            <a:r>
              <a:t>Leaders grow best in the context of a Team. </a:t>
            </a:r>
          </a:p>
          <a:p>
            <a:pPr marL="0" indent="0" algn="ctr">
              <a:spcBef>
                <a:spcPts val="0"/>
              </a:spcBef>
              <a:buSzTx/>
              <a:buNone/>
              <a:defRPr sz="5100"/>
            </a:pPr>
          </a:p>
          <a:p>
            <a:pPr marL="0" indent="0" algn="ctr">
              <a:spcBef>
                <a:spcPts val="0"/>
              </a:spcBef>
              <a:buSzTx/>
              <a:buNone/>
              <a:defRPr sz="5100"/>
            </a:pPr>
            <a:r>
              <a:t>- for supporting information, </a:t>
            </a:r>
          </a:p>
          <a:p>
            <a:pPr marL="0" indent="0" algn="ctr">
              <a:spcBef>
                <a:spcPts val="0"/>
              </a:spcBef>
              <a:buSzTx/>
              <a:buNone/>
              <a:defRPr sz="5100"/>
            </a:pPr>
            <a:r>
              <a:t>Please see Jesus Christ, </a:t>
            </a:r>
          </a:p>
          <a:p>
            <a:pPr marL="0" indent="0" algn="ctr">
              <a:spcBef>
                <a:spcPts val="0"/>
              </a:spcBef>
              <a:buSzTx/>
              <a:buNone/>
              <a:defRPr sz="5100"/>
            </a:pPr>
            <a:r>
              <a:t>4b.c. - 29 a.d.</a:t>
            </a: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8" name="Shape 648"/>
          <p:cNvSpPr/>
          <p:nvPr/>
        </p:nvSpPr>
        <p:spPr>
          <a:xfrm>
            <a:off x="408347" y="-492073"/>
            <a:ext cx="12444173" cy="98069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defRPr sz="5800"/>
            </a:pPr>
            <a:r>
              <a:t>Practicum #6</a:t>
            </a:r>
            <a:endParaRPr sz="1600"/>
          </a:p>
          <a:p>
            <a:pPr>
              <a:defRPr sz="7200"/>
            </a:pPr>
            <a:endParaRPr sz="1600"/>
          </a:p>
          <a:p>
            <a:pPr>
              <a:defRPr sz="6000"/>
            </a:pPr>
            <a:r>
              <a:t>Encouraging Others</a:t>
            </a:r>
            <a:endParaRPr sz="1800"/>
          </a:p>
          <a:p>
            <a:pPr>
              <a:defRPr sz="7200"/>
            </a:pPr>
            <a:endParaRPr sz="1800"/>
          </a:p>
          <a:p>
            <a:pPr/>
            <a:r>
              <a:t>No One Gets Enough Encouragement!</a:t>
            </a:r>
          </a:p>
          <a:p>
            <a:pPr/>
          </a:p>
          <a:p>
            <a:pPr>
              <a:defRPr sz="4800"/>
            </a:pPr>
            <a:r>
              <a:t>Don't Say a Vague Complement. Instead, let them know the gift you saw, and the specific situation where you saw it in action. </a:t>
            </a:r>
          </a:p>
          <a:p>
            <a:pPr>
              <a:defRPr sz="4800"/>
            </a:pPr>
            <a:r>
              <a:rPr sz="6000"/>
              <a:t>They will Love it, and Praise will go to God!</a:t>
            </a:r>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0" name="Shape 650"/>
          <p:cNvSpPr/>
          <p:nvPr/>
        </p:nvSpPr>
        <p:spPr>
          <a:xfrm>
            <a:off x="1176678" y="-475970"/>
            <a:ext cx="10651444" cy="8779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p>
          <a:p>
            <a:pPr/>
          </a:p>
          <a:p>
            <a:pPr>
              <a:defRPr sz="5000"/>
            </a:pPr>
            <a:r>
              <a:t>When each team member knows the Leadership Style of the other members, the team interconnection and productivity will increase significantly. They will count on each member's best gifts, while working around each other's weaknesses.  </a:t>
            </a:r>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2" name="Shape 652"/>
          <p:cNvSpPr/>
          <p:nvPr/>
        </p:nvSpPr>
        <p:spPr>
          <a:xfrm>
            <a:off x="714502" y="808477"/>
            <a:ext cx="11575796" cy="41788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10800">
                <a:solidFill>
                  <a:srgbClr val="000000"/>
                </a:solidFill>
              </a:defRPr>
            </a:pPr>
            <a:r>
              <a:rPr>
                <a:solidFill>
                  <a:srgbClr val="FFFFFF"/>
                </a:solidFill>
              </a:rPr>
              <a:t>Session 4</a:t>
            </a:r>
            <a:endParaRPr>
              <a:solidFill>
                <a:srgbClr val="FFFFFF"/>
              </a:solidFill>
            </a:endParaRPr>
          </a:p>
          <a:p>
            <a:pPr algn="l" defTabSz="584200">
              <a:defRPr sz="7200">
                <a:solidFill>
                  <a:srgbClr val="000000"/>
                </a:solidFill>
              </a:defRPr>
            </a:pPr>
            <a:endParaRPr>
              <a:solidFill>
                <a:srgbClr val="FFFFFF"/>
              </a:solidFill>
            </a:endParaRP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4" name="Shape 654"/>
          <p:cNvSpPr/>
          <p:nvPr/>
        </p:nvSpPr>
        <p:spPr>
          <a:xfrm>
            <a:off x="975285" y="201936"/>
            <a:ext cx="11575796" cy="117734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270000" indent="-1270000" algn="l" defTabSz="584200">
              <a:buSzPct val="100000"/>
              <a:buAutoNum type="arabicPeriod" startAt="1"/>
              <a:defRPr sz="7200">
                <a:solidFill>
                  <a:srgbClr val="000000"/>
                </a:solidFill>
              </a:defRPr>
            </a:pPr>
            <a:r>
              <a:rPr>
                <a:solidFill>
                  <a:srgbClr val="FFFFFF"/>
                </a:solidFill>
              </a:rPr>
              <a:t>A More Challenging Mission Field. </a:t>
            </a:r>
            <a:endParaRPr>
              <a:solidFill>
                <a:srgbClr val="FFFFFF"/>
              </a:solidFill>
            </a:endParaRPr>
          </a:p>
          <a:p>
            <a:pPr marL="1270000" indent="-1270000" algn="l" defTabSz="584200">
              <a:buSzPct val="100000"/>
              <a:buAutoNum type="arabicPeriod" startAt="1"/>
              <a:defRPr sz="7200">
                <a:solidFill>
                  <a:srgbClr val="000000"/>
                </a:solidFill>
              </a:defRPr>
            </a:pPr>
            <a:endParaRPr>
              <a:solidFill>
                <a:srgbClr val="FFFFFF"/>
              </a:solidFill>
            </a:endParaRPr>
          </a:p>
          <a:p>
            <a:pPr algn="l" defTabSz="584200">
              <a:defRPr sz="7200">
                <a:solidFill>
                  <a:srgbClr val="000000"/>
                </a:solidFill>
              </a:defRPr>
            </a:pPr>
            <a:r>
              <a:rPr>
                <a:solidFill>
                  <a:srgbClr val="FFFFFF"/>
                </a:solidFill>
              </a:rPr>
              <a:t>Young leaders are always our guides into how to prosper in the new world.</a:t>
            </a:r>
            <a:endParaRPr>
              <a:solidFill>
                <a:srgbClr val="FFFFFF"/>
              </a:solidFill>
            </a:endParaRPr>
          </a:p>
          <a:p>
            <a:pPr algn="l" defTabSz="584200">
              <a:defRPr sz="7200">
                <a:solidFill>
                  <a:srgbClr val="000000"/>
                </a:solidFill>
              </a:defRPr>
            </a:pPr>
            <a:endParaRPr>
              <a:solidFill>
                <a:srgbClr val="FFFFFF"/>
              </a:solidFill>
            </a:endParaRP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6" name="Shape 656"/>
          <p:cNvSpPr/>
          <p:nvPr/>
        </p:nvSpPr>
        <p:spPr>
          <a:xfrm>
            <a:off x="555538" y="1826828"/>
            <a:ext cx="11575796" cy="60999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a:solidFill>
                  <a:srgbClr val="000000"/>
                </a:solidFill>
              </a:defRPr>
            </a:pPr>
            <a:r>
              <a:rPr>
                <a:solidFill>
                  <a:srgbClr val="FFFFFF"/>
                </a:solidFill>
              </a:rPr>
              <a:t>1. A More Challenging Mission Field. </a:t>
            </a:r>
            <a:endParaRPr>
              <a:solidFill>
                <a:srgbClr val="FFFFFF"/>
              </a:solidFill>
            </a:endParaRPr>
          </a:p>
          <a:p>
            <a:pPr algn="l" defTabSz="584200">
              <a:defRPr>
                <a:solidFill>
                  <a:srgbClr val="000000"/>
                </a:solidFill>
              </a:defRPr>
            </a:pPr>
            <a:endParaRPr>
              <a:solidFill>
                <a:srgbClr val="FFFFFF"/>
              </a:solidFill>
            </a:endParaRPr>
          </a:p>
          <a:p>
            <a:pPr algn="l" defTabSz="584200">
              <a:defRPr sz="6000">
                <a:solidFill>
                  <a:srgbClr val="000000"/>
                </a:solidFill>
              </a:defRPr>
            </a:pPr>
            <a:r>
              <a:rPr>
                <a:solidFill>
                  <a:srgbClr val="FFFFFF"/>
                </a:solidFill>
              </a:rPr>
              <a:t>2. A Lack of Clarity about the Power of the Word of God &amp; the Gospel.</a:t>
            </a:r>
            <a:endParaRPr>
              <a:solidFill>
                <a:srgbClr val="FFFFFF"/>
              </a:solidFill>
            </a:endParaRPr>
          </a:p>
          <a:p>
            <a:pPr algn="l" defTabSz="584200">
              <a:defRPr sz="5200">
                <a:solidFill>
                  <a:srgbClr val="000000"/>
                </a:solidFill>
              </a:defRPr>
            </a:pPr>
            <a:endParaRPr>
              <a:solidFill>
                <a:srgbClr val="FFFFFF"/>
              </a:solidFill>
            </a:endParaRPr>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8" name="Shape 658"/>
          <p:cNvSpPr/>
          <p:nvPr/>
        </p:nvSpPr>
        <p:spPr>
          <a:xfrm>
            <a:off x="1124852" y="701783"/>
            <a:ext cx="10969859" cy="83500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900">
                <a:uFill>
                  <a:solidFill>
                    <a:srgbClr val="000000"/>
                  </a:solidFill>
                </a:uFill>
              </a:defRPr>
            </a:lvl1pPr>
          </a:lstStyle>
          <a:p>
            <a:pPr>
              <a:defRPr>
                <a:solidFill>
                  <a:srgbClr val="000000"/>
                </a:solidFill>
              </a:defRPr>
            </a:pPr>
            <a:r>
              <a:rPr>
                <a:solidFill>
                  <a:srgbClr val="FFFFFF"/>
                </a:solidFill>
              </a:rPr>
              <a:t>“Praise be to the God and Father of our Lord Jesus Christ, who has blessed us in the heavenly realms with every spiritual blessing in Christ. For he chose us in him before the creation of the world to be holy and blameless in his sight. In love he predestined us for adoption to sonship through Jesus Christ, in accordance with his pleasure and will— to the praise of his glorious grace, which he has freely given us in the One he loves."</a:t>
            </a:r>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0" name="Shape 660"/>
          <p:cNvSpPr/>
          <p:nvPr/>
        </p:nvSpPr>
        <p:spPr>
          <a:xfrm>
            <a:off x="672317" y="233983"/>
            <a:ext cx="11936290" cy="98591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a:solidFill>
                  <a:srgbClr val="000000"/>
                </a:solidFill>
              </a:defRPr>
            </a:pPr>
            <a:r>
              <a:rPr>
                <a:solidFill>
                  <a:srgbClr val="FFFFFF"/>
                </a:solidFill>
              </a:rPr>
              <a:t>“In him we have redemption through his blood, the forgiveness of sins, in accordance with the riches of God’s grace that he lavished on us. With all wisdom and understanding, he made known to us the mystery of his will according to his good pleasure, which he purposed in Christ, to be put into effect when the times reach their fulfillment—to bring unity to all things in heaven and on earth under Christ."</a:t>
            </a:r>
            <a:endParaRPr>
              <a:solidFill>
                <a:srgbClr val="FFFFFF"/>
              </a:solidFill>
            </a:endParaRPr>
          </a:p>
          <a:p>
            <a:pPr defTabSz="584200">
              <a:defRPr>
                <a:solidFill>
                  <a:srgbClr val="000000"/>
                </a:solidFill>
              </a:defRPr>
            </a:pPr>
            <a:r>
              <a:rPr>
                <a:solidFill>
                  <a:srgbClr val="FFFFFF"/>
                </a:solidFill>
              </a:rPr>
              <a:t>Ephesians 1:3-14</a:t>
            </a:r>
            <a:endParaRPr>
              <a:solidFill>
                <a:srgbClr val="FFFFFF"/>
              </a:solidFill>
            </a:endParaRP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2" name="Shape 662"/>
          <p:cNvSpPr/>
          <p:nvPr/>
        </p:nvSpPr>
        <p:spPr>
          <a:xfrm>
            <a:off x="555538" y="1152886"/>
            <a:ext cx="11575796" cy="74478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a:solidFill>
                  <a:srgbClr val="000000"/>
                </a:solidFill>
              </a:defRPr>
            </a:pPr>
            <a:r>
              <a:rPr>
                <a:solidFill>
                  <a:srgbClr val="FFFFFF"/>
                </a:solidFill>
              </a:rPr>
              <a:t>1. A More Challenging Mission Field. </a:t>
            </a:r>
            <a:endParaRPr>
              <a:solidFill>
                <a:srgbClr val="FFFFFF"/>
              </a:solidFill>
            </a:endParaRPr>
          </a:p>
          <a:p>
            <a:pPr algn="l" defTabSz="584200">
              <a:defRPr>
                <a:solidFill>
                  <a:srgbClr val="000000"/>
                </a:solidFill>
              </a:defRPr>
            </a:pPr>
            <a:endParaRPr>
              <a:solidFill>
                <a:srgbClr val="FFFFFF"/>
              </a:solidFill>
            </a:endParaRPr>
          </a:p>
          <a:p>
            <a:pPr algn="l" defTabSz="584200">
              <a:defRPr>
                <a:solidFill>
                  <a:srgbClr val="000000"/>
                </a:solidFill>
              </a:defRPr>
            </a:pPr>
            <a:r>
              <a:rPr>
                <a:solidFill>
                  <a:srgbClr val="FFFFFF"/>
                </a:solidFill>
              </a:rPr>
              <a:t>2. A Lack of Clarity about the Power of the Word of God &amp; the Gospel.</a:t>
            </a:r>
            <a:endParaRPr>
              <a:solidFill>
                <a:srgbClr val="FFFFFF"/>
              </a:solidFill>
            </a:endParaRPr>
          </a:p>
          <a:p>
            <a:pPr algn="l" defTabSz="584200">
              <a:defRPr>
                <a:solidFill>
                  <a:srgbClr val="000000"/>
                </a:solidFill>
              </a:defRPr>
            </a:pPr>
            <a:endParaRPr>
              <a:solidFill>
                <a:srgbClr val="FFFFFF"/>
              </a:solidFill>
            </a:endParaRPr>
          </a:p>
          <a:p>
            <a:pPr algn="l" defTabSz="584200">
              <a:defRPr sz="5200">
                <a:solidFill>
                  <a:srgbClr val="000000"/>
                </a:solidFill>
              </a:defRPr>
            </a:pPr>
            <a:r>
              <a:rPr>
                <a:solidFill>
                  <a:srgbClr val="FFFFFF"/>
                </a:solidFill>
              </a:rPr>
              <a:t>3. A Lack of Clarity about the Presence of the Trinity: Father, Son &amp; Holy Spirit.</a:t>
            </a:r>
            <a:endParaRPr>
              <a:solidFill>
                <a:srgbClr val="FFFFFF"/>
              </a:solidFill>
            </a:endParaRPr>
          </a:p>
          <a:p>
            <a:pPr algn="l" defTabSz="584200">
              <a:defRPr>
                <a:solidFill>
                  <a:srgbClr val="000000"/>
                </a:solidFill>
              </a:defRPr>
            </a:pPr>
            <a:endParaRPr>
              <a:solidFill>
                <a:srgbClr val="FFFFFF"/>
              </a:solidFill>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362094" y="0"/>
            <a:ext cx="12642706" cy="8509418"/>
          </a:xfrm>
          <a:prstGeom prst="rect">
            <a:avLst/>
          </a:prstGeom>
        </p:spPr>
        <p:txBody>
          <a:bodyPr/>
          <a:lstStyle>
            <a:lvl1pPr defTabSz="406908">
              <a:defRPr sz="10680"/>
            </a:lvl1pPr>
          </a:lstStyle>
          <a:p>
            <a:pPr/>
            <a:r>
              <a:t>Most Christians do not connect their Passions with their Gifts.</a:t>
            </a:r>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4" name="Shape 664"/>
          <p:cNvSpPr/>
          <p:nvPr/>
        </p:nvSpPr>
        <p:spPr>
          <a:xfrm>
            <a:off x="1017471" y="526039"/>
            <a:ext cx="10969858" cy="8502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200">
                <a:solidFill>
                  <a:srgbClr val="000000"/>
                </a:solidFill>
                <a:uFill>
                  <a:solidFill>
                    <a:srgbClr val="000000"/>
                  </a:solidFill>
                </a:uFill>
              </a:defRPr>
            </a:pPr>
            <a:r>
              <a:rPr>
                <a:solidFill>
                  <a:srgbClr val="FFFFFF"/>
                </a:solidFill>
              </a:rPr>
              <a:t>“</a:t>
            </a:r>
            <a:r>
              <a:rPr sz="4100">
                <a:solidFill>
                  <a:srgbClr val="FFFFFF"/>
                </a:solidFill>
              </a:rPr>
              <a:t>As for you, you were dead in your transgressions and sins, in which you used to live when you followed the ways of this world and of the ruler of the kingdom of the air, the spirit who is now at work in those who are disobedient. All of us also lived among them at one time, gratifying the cravings of our flesh and following its desires and thoughts. Like</a:t>
            </a:r>
            <a:r>
              <a:rPr>
                <a:solidFill>
                  <a:srgbClr val="FFFFFF"/>
                </a:solidFill>
              </a:rPr>
              <a:t> </a:t>
            </a:r>
            <a:r>
              <a:rPr sz="4000">
                <a:solidFill>
                  <a:srgbClr val="FFFFFF"/>
                </a:solidFill>
              </a:rPr>
              <a:t>the rest, we were by nature deserving of wrath."</a:t>
            </a:r>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6" name="Shape 666"/>
          <p:cNvSpPr/>
          <p:nvPr/>
        </p:nvSpPr>
        <p:spPr>
          <a:xfrm>
            <a:off x="1048151" y="132548"/>
            <a:ext cx="11430065" cy="92402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uFill>
                  <a:solidFill>
                    <a:srgbClr val="000000"/>
                  </a:solidFill>
                </a:uFill>
              </a:defRPr>
            </a:lvl1pPr>
          </a:lstStyle>
          <a:p>
            <a:pPr>
              <a:defRPr>
                <a:solidFill>
                  <a:srgbClr val="000000"/>
                </a:solidFill>
              </a:defRPr>
            </a:pPr>
            <a:r>
              <a:rPr>
                <a:solidFill>
                  <a:srgbClr val="FFFFFF"/>
                </a:solidFill>
              </a:rPr>
              <a:t>“But because of his great love for us, God, who is rich in mercy, made us alive with Christ even when we were dead in transgressions—it is by grace you have been saved. And God raised us up with Christ and seated us with him in the heavenly realms in Christ Jesus, in order that in the coming ages he might show the incomparable riches of his grace, expressed in his kindness to us in Christ Jesus. For it is by grace you have been saved, through faith—and this is not from yourselves, it is the gift of God— not by works, so that no one can boast. For we are God’s handiwork, created in Christ Jesus to do good works, which God prepared in advance for us to do.” Ephesians 2:1-10</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8" name="Shape 668"/>
          <p:cNvSpPr/>
          <p:nvPr/>
        </p:nvSpPr>
        <p:spPr>
          <a:xfrm>
            <a:off x="555538" y="1077528"/>
            <a:ext cx="11575796" cy="75985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3200">
                <a:solidFill>
                  <a:srgbClr val="000000"/>
                </a:solidFill>
              </a:defRPr>
            </a:pPr>
            <a:r>
              <a:rPr>
                <a:solidFill>
                  <a:srgbClr val="FFFFFF"/>
                </a:solidFill>
              </a:rPr>
              <a:t>1. A More Challenging Mission Field. </a:t>
            </a:r>
            <a:endParaRPr>
              <a:solidFill>
                <a:srgbClr val="FFFFFF"/>
              </a:solidFill>
            </a:endParaRPr>
          </a:p>
          <a:p>
            <a:pPr algn="l" defTabSz="584200">
              <a:defRPr sz="3200">
                <a:solidFill>
                  <a:srgbClr val="000000"/>
                </a:solidFill>
              </a:defRPr>
            </a:pPr>
            <a:endParaRPr>
              <a:solidFill>
                <a:srgbClr val="FFFFFF"/>
              </a:solidFill>
            </a:endParaRPr>
          </a:p>
          <a:p>
            <a:pPr algn="l" defTabSz="584200">
              <a:defRPr sz="3200">
                <a:solidFill>
                  <a:srgbClr val="000000"/>
                </a:solidFill>
              </a:defRPr>
            </a:pPr>
            <a:r>
              <a:rPr>
                <a:solidFill>
                  <a:srgbClr val="FFFFFF"/>
                </a:solidFill>
              </a:rPr>
              <a:t>2. A Lack of Clarity about the Power of the Word of God &amp; the Gospel.</a:t>
            </a:r>
            <a:endParaRPr>
              <a:solidFill>
                <a:srgbClr val="FFFFFF"/>
              </a:solidFill>
            </a:endParaRPr>
          </a:p>
          <a:p>
            <a:pPr algn="l" defTabSz="584200">
              <a:defRPr sz="3200">
                <a:solidFill>
                  <a:srgbClr val="000000"/>
                </a:solidFill>
              </a:defRPr>
            </a:pPr>
            <a:endParaRPr>
              <a:solidFill>
                <a:srgbClr val="FFFFFF"/>
              </a:solidFill>
            </a:endParaRPr>
          </a:p>
          <a:p>
            <a:pPr algn="l" defTabSz="584200">
              <a:defRPr sz="3200">
                <a:solidFill>
                  <a:srgbClr val="000000"/>
                </a:solidFill>
              </a:defRPr>
            </a:pPr>
            <a:r>
              <a:rPr>
                <a:solidFill>
                  <a:srgbClr val="FFFFFF"/>
                </a:solidFill>
              </a:rPr>
              <a:t>3. A Lack of Clarity about the Presence of the Trinity: Father, Son &amp; Holy Spirit.</a:t>
            </a:r>
            <a:endParaRPr>
              <a:solidFill>
                <a:srgbClr val="FFFFFF"/>
              </a:solidFill>
            </a:endParaRPr>
          </a:p>
          <a:p>
            <a:pPr algn="l" defTabSz="584200">
              <a:defRPr>
                <a:solidFill>
                  <a:srgbClr val="000000"/>
                </a:solidFill>
              </a:defRPr>
            </a:pPr>
            <a:endParaRPr>
              <a:solidFill>
                <a:srgbClr val="FFFFFF"/>
              </a:solidFill>
            </a:endParaRPr>
          </a:p>
          <a:p>
            <a:pPr algn="l" defTabSz="584200">
              <a:defRPr sz="5200">
                <a:solidFill>
                  <a:srgbClr val="000000"/>
                </a:solidFill>
              </a:defRPr>
            </a:pPr>
            <a:r>
              <a:rPr>
                <a:solidFill>
                  <a:srgbClr val="FFFFFF"/>
                </a:solidFill>
              </a:rPr>
              <a:t>4. A Lack of Clarity about the Role of the People of God.</a:t>
            </a:r>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0" name="Shape 670"/>
          <p:cNvSpPr/>
          <p:nvPr/>
        </p:nvSpPr>
        <p:spPr>
          <a:xfrm>
            <a:off x="1017471" y="627484"/>
            <a:ext cx="10969858" cy="64949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400">
                <a:uFill>
                  <a:solidFill>
                    <a:srgbClr val="000000"/>
                  </a:solidFill>
                </a:uFill>
              </a:defRPr>
            </a:lvl1pPr>
          </a:lstStyle>
          <a:p>
            <a:pPr>
              <a:defRPr>
                <a:solidFill>
                  <a:srgbClr val="000000"/>
                </a:solidFill>
              </a:defRPr>
            </a:pPr>
            <a:r>
              <a:rPr>
                <a:solidFill>
                  <a:srgbClr val="FFFFFF"/>
                </a:solidFill>
              </a:rPr>
              <a:t>“For this reason I kneel before the Father, from whom every family in heaven and on earth derives its name. I pray that out of his glorious riches he may strengthen you with power through his Spirit in your inner being, so that Christ may dwell in your hearts through faith."</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2" name="Shape 672"/>
          <p:cNvSpPr/>
          <p:nvPr/>
        </p:nvSpPr>
        <p:spPr>
          <a:xfrm>
            <a:off x="678260" y="56862"/>
            <a:ext cx="10969859" cy="96967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sz="3600"/>
            </a:lvl1pPr>
          </a:lstStyle>
          <a:p>
            <a:pPr>
              <a:defRPr>
                <a:solidFill>
                  <a:srgbClr val="000000"/>
                </a:solidFill>
              </a:defRPr>
            </a:pPr>
            <a:r>
              <a:rPr>
                <a:solidFill>
                  <a:srgbClr val="FFFFFF"/>
                </a:solidFill>
              </a:rPr>
              <a:t>“I pray that you, being rooted and established in love, may have power, together with all the Lord’s holy people, to grasp how wide and long and high and deep is the love of Christ, and to know this love that surpasses knowledge—that you may be filled to the measure of all the fullness of God. Now to him who is able to do immeasurably more than all we ask or imagine, according to his power that is at work within us, to him be glory in the church and in Christ Jesus throughout all generations, for ever and ever! Amen.” Ephesians 3:14-21</a:t>
            </a:r>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4" name="Shape 674"/>
          <p:cNvSpPr/>
          <p:nvPr/>
        </p:nvSpPr>
        <p:spPr>
          <a:xfrm>
            <a:off x="1017471" y="708352"/>
            <a:ext cx="10969858" cy="80206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400">
                <a:uFill>
                  <a:solidFill>
                    <a:srgbClr val="000000"/>
                  </a:solidFill>
                </a:uFill>
              </a:defRPr>
            </a:lvl1pPr>
          </a:lstStyle>
          <a:p>
            <a:pPr>
              <a:defRPr>
                <a:solidFill>
                  <a:srgbClr val="000000"/>
                </a:solidFill>
              </a:defRPr>
            </a:pPr>
            <a:r>
              <a:rPr>
                <a:solidFill>
                  <a:srgbClr val="FFFFFF"/>
                </a:solidFill>
              </a:rPr>
              <a:t>"Why else were individuals created, but that God, loving all infinitely, should love each differently? And this difference, so far from impairing, floods with meaning the love of all blessed creatures for one another, the communion of the saints. If all experienced God in the same way and returned Him an identical worship, the song of the Church triumphant would have no symphony, it would be like an orchestra in which all the instruments played the same note. "</a:t>
            </a:r>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6" name="Shape 676"/>
          <p:cNvSpPr/>
          <p:nvPr/>
        </p:nvSpPr>
        <p:spPr>
          <a:xfrm>
            <a:off x="720523" y="1702919"/>
            <a:ext cx="11563754" cy="5463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600"/>
            </a:pPr>
            <a:r>
              <a:t>Dave Olson</a:t>
            </a:r>
          </a:p>
          <a:p>
            <a:pPr>
              <a:defRPr sz="7600"/>
            </a:pPr>
          </a:p>
          <a:p>
            <a:pPr>
              <a:defRPr sz="6000"/>
            </a:pPr>
            <a:r>
              <a:rPr u="sng">
                <a:hlinkClick r:id="rId2" invalidUrl="" action="" tgtFrame="" tooltip="" history="1" highlightClick="0" endSnd="0"/>
              </a:rPr>
              <a:t>davetolson@gmail.com</a:t>
            </a:r>
          </a:p>
          <a:p>
            <a:pPr>
              <a:defRPr sz="6000"/>
            </a:pPr>
          </a:p>
          <a:p>
            <a:pPr>
              <a:defRPr sz="6000"/>
            </a:pPr>
            <a:r>
              <a:t>510-703-2445</a:t>
            </a:r>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8" name="Shape 678"/>
          <p:cNvSpPr/>
          <p:nvPr/>
        </p:nvSpPr>
        <p:spPr>
          <a:xfrm>
            <a:off x="720523" y="2561517"/>
            <a:ext cx="11563754" cy="37464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600"/>
            </a:pPr>
            <a:r>
              <a:t>The Website</a:t>
            </a:r>
          </a:p>
          <a:p>
            <a:pPr>
              <a:defRPr sz="7600"/>
            </a:pPr>
          </a:p>
          <a:p>
            <a:pPr>
              <a:defRPr sz="7600"/>
            </a:pPr>
            <a:r>
              <a:rPr u="sng">
                <a:hlinkClick r:id="rId2" invalidUrl="" action="" tgtFrame="" tooltip="" history="1" highlightClick="0" endSnd="0"/>
              </a:rPr>
              <a:t>www.sixstyles.org</a:t>
            </a:r>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82" name="Group 682"/>
          <p:cNvGrpSpPr/>
          <p:nvPr/>
        </p:nvGrpSpPr>
        <p:grpSpPr>
          <a:xfrm>
            <a:off x="3279631" y="0"/>
            <a:ext cx="6544734" cy="9753600"/>
            <a:chOff x="0" y="0"/>
            <a:chExt cx="6544733" cy="9753600"/>
          </a:xfrm>
        </p:grpSpPr>
        <p:pic>
          <p:nvPicPr>
            <p:cNvPr id="681" name="pasted-image.jpg"/>
            <p:cNvPicPr>
              <a:picLocks noChangeAspect="1"/>
            </p:cNvPicPr>
            <p:nvPr/>
          </p:nvPicPr>
          <p:blipFill>
            <a:blip r:embed="rId2">
              <a:extLst/>
            </a:blip>
            <a:stretch>
              <a:fillRect/>
            </a:stretch>
          </p:blipFill>
          <p:spPr>
            <a:xfrm>
              <a:off x="63500" y="63500"/>
              <a:ext cx="6417735" cy="9626600"/>
            </a:xfrm>
            <a:prstGeom prst="rect">
              <a:avLst/>
            </a:prstGeom>
            <a:ln>
              <a:noFill/>
            </a:ln>
            <a:effectLst/>
          </p:spPr>
        </p:pic>
        <p:pic>
          <p:nvPicPr>
            <p:cNvPr id="680" name=""/>
            <p:cNvPicPr>
              <a:picLocks noChangeAspect="0"/>
            </p:cNvPicPr>
            <p:nvPr/>
          </p:nvPicPr>
          <p:blipFill>
            <a:blip r:embed="rId3">
              <a:extLst/>
            </a:blip>
            <a:stretch>
              <a:fillRect/>
            </a:stretch>
          </p:blipFill>
          <p:spPr>
            <a:xfrm>
              <a:off x="0" y="0"/>
              <a:ext cx="6544735" cy="9753600"/>
            </a:xfrm>
            <a:prstGeom prst="rect">
              <a:avLst/>
            </a:prstGeom>
            <a:effectLst/>
          </p:spPr>
        </p:pic>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xfrm>
            <a:off x="771644" y="0"/>
            <a:ext cx="12052109" cy="8509418"/>
          </a:xfrm>
          <a:prstGeom prst="rect">
            <a:avLst/>
          </a:prstGeom>
        </p:spPr>
        <p:txBody>
          <a:bodyPr/>
          <a:lstStyle>
            <a:lvl1pPr defTabSz="329184">
              <a:defRPr sz="8640"/>
            </a:lvl1pPr>
          </a:lstStyle>
          <a:p>
            <a:pPr/>
            <a:r>
              <a:t>Most Christians do not understand that God works through your unique personality.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897401" y="460205"/>
            <a:ext cx="11745305" cy="8509418"/>
          </a:xfrm>
          <a:prstGeom prst="rect">
            <a:avLst/>
          </a:prstGeom>
        </p:spPr>
        <p:txBody>
          <a:bodyPr/>
          <a:lstStyle>
            <a:lvl1pPr defTabSz="301752">
              <a:defRPr sz="7920"/>
            </a:lvl1pPr>
          </a:lstStyle>
          <a:p>
            <a:pPr/>
            <a:r>
              <a:t>Most Christians do not understand that they will minister best in the place of their cultural experiences.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429527" y="880969"/>
            <a:ext cx="13434327" cy="7991662"/>
          </a:xfrm>
          <a:prstGeom prst="rect">
            <a:avLst/>
          </a:prstGeom>
        </p:spPr>
        <p:txBody>
          <a:bodyPr/>
          <a:lstStyle/>
          <a:p>
            <a:pPr defTabSz="370331">
              <a:defRPr sz="12150"/>
            </a:pPr>
            <a:r>
              <a:t> What was Your </a:t>
            </a:r>
          </a:p>
          <a:p>
            <a:pPr defTabSz="370331">
              <a:defRPr sz="12150"/>
            </a:pPr>
            <a:r>
              <a:t>Favorite </a:t>
            </a:r>
          </a:p>
          <a:p>
            <a:pPr defTabSz="370331">
              <a:defRPr sz="12150"/>
            </a:pPr>
            <a:r>
              <a:t>Car?</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9" name="Group 129"/>
          <p:cNvGrpSpPr/>
          <p:nvPr/>
        </p:nvGrpSpPr>
        <p:grpSpPr>
          <a:xfrm>
            <a:off x="0" y="-254034"/>
            <a:ext cx="13405492" cy="10085869"/>
            <a:chOff x="0" y="0"/>
            <a:chExt cx="13405491" cy="10085868"/>
          </a:xfrm>
        </p:grpSpPr>
        <p:pic>
          <p:nvPicPr>
            <p:cNvPr id="128" name="pasted-image.jpeg"/>
            <p:cNvPicPr>
              <a:picLocks noChangeAspect="1"/>
            </p:cNvPicPr>
            <p:nvPr/>
          </p:nvPicPr>
          <p:blipFill>
            <a:blip r:embed="rId2">
              <a:extLst/>
            </a:blip>
            <a:stretch>
              <a:fillRect/>
            </a:stretch>
          </p:blipFill>
          <p:spPr>
            <a:xfrm>
              <a:off x="63500" y="63500"/>
              <a:ext cx="13278492" cy="9958869"/>
            </a:xfrm>
            <a:prstGeom prst="rect">
              <a:avLst/>
            </a:prstGeom>
            <a:ln>
              <a:noFill/>
            </a:ln>
            <a:effectLst/>
          </p:spPr>
        </p:pic>
        <p:pic>
          <p:nvPicPr>
            <p:cNvPr id="127" name=""/>
            <p:cNvPicPr>
              <a:picLocks noChangeAspect="0"/>
            </p:cNvPicPr>
            <p:nvPr/>
          </p:nvPicPr>
          <p:blipFill>
            <a:blip r:embed="rId3">
              <a:extLst/>
            </a:blip>
            <a:stretch>
              <a:fillRect/>
            </a:stretch>
          </p:blipFill>
          <p:spPr>
            <a:xfrm>
              <a:off x="0" y="0"/>
              <a:ext cx="13405492" cy="10085869"/>
            </a:xfrm>
            <a:prstGeom prst="rect">
              <a:avLst/>
            </a:prstGeom>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429527" y="313382"/>
            <a:ext cx="13434327" cy="7991662"/>
          </a:xfrm>
          <a:prstGeom prst="rect">
            <a:avLst/>
          </a:prstGeom>
        </p:spPr>
        <p:txBody>
          <a:bodyPr/>
          <a:lstStyle/>
          <a:p>
            <a:pPr defTabSz="292607">
              <a:defRPr sz="9600"/>
            </a:pPr>
            <a:r>
              <a:t> Your Gifts are the Vehicle you drive.  </a:t>
            </a:r>
          </a:p>
          <a:p>
            <a:pPr defTabSz="292607">
              <a:defRPr sz="9600"/>
            </a:pPr>
            <a:r>
              <a:t>You serve God with your gifts.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429527" y="622535"/>
            <a:ext cx="13434327" cy="8873723"/>
          </a:xfrm>
          <a:prstGeom prst="rect">
            <a:avLst/>
          </a:prstGeom>
        </p:spPr>
        <p:txBody>
          <a:bodyPr/>
          <a:lstStyle/>
          <a:p>
            <a:pPr defTabSz="233172">
              <a:defRPr sz="7650"/>
            </a:pPr>
            <a:r>
              <a:t> Your Passion </a:t>
            </a:r>
          </a:p>
          <a:p>
            <a:pPr defTabSz="233172">
              <a:defRPr sz="7650"/>
            </a:pPr>
            <a:r>
              <a:t>Is the Gas in </a:t>
            </a:r>
          </a:p>
          <a:p>
            <a:pPr defTabSz="233172">
              <a:defRPr sz="7650"/>
            </a:pPr>
            <a:r>
              <a:t>your tank - </a:t>
            </a:r>
          </a:p>
          <a:p>
            <a:pPr defTabSz="233172">
              <a:defRPr sz="7650"/>
            </a:pPr>
            <a:r>
              <a:t>what motivates </a:t>
            </a:r>
          </a:p>
          <a:p>
            <a:pPr defTabSz="233172">
              <a:defRPr sz="7650"/>
            </a:pPr>
            <a:r>
              <a:t>the use of </a:t>
            </a:r>
          </a:p>
          <a:p>
            <a:pPr defTabSz="233172">
              <a:defRPr sz="7650"/>
            </a:pPr>
            <a:r>
              <a:t>your gifts.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287341" y="0"/>
            <a:ext cx="12430118" cy="7991662"/>
          </a:xfrm>
          <a:prstGeom prst="rect">
            <a:avLst/>
          </a:prstGeom>
        </p:spPr>
        <p:txBody>
          <a:bodyPr/>
          <a:lstStyle/>
          <a:p>
            <a:pPr defTabSz="205739">
              <a:defRPr sz="6750"/>
            </a:pPr>
            <a:r>
              <a:t>Your Personality is how you drive your vehicle, </a:t>
            </a:r>
          </a:p>
          <a:p>
            <a:pPr defTabSz="205739">
              <a:defRPr sz="6750"/>
            </a:pPr>
            <a:r>
              <a:t>the unique you - created by God, but shaped by your family, experience</a:t>
            </a:r>
          </a:p>
          <a:p>
            <a:pPr defTabSz="205739">
              <a:defRPr sz="6750"/>
            </a:pPr>
            <a:r>
              <a:t> and culture.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nvSpPr>
        <p:spPr>
          <a:xfrm>
            <a:off x="720523" y="1702919"/>
            <a:ext cx="11563754" cy="5463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600"/>
            </a:pPr>
            <a:r>
              <a:t>Dave Olson</a:t>
            </a:r>
          </a:p>
          <a:p>
            <a:pPr>
              <a:defRPr sz="7600"/>
            </a:pPr>
          </a:p>
          <a:p>
            <a:pPr>
              <a:defRPr sz="6000"/>
            </a:pPr>
            <a:r>
              <a:rPr u="sng">
                <a:hlinkClick r:id="rId2" invalidUrl="" action="" tgtFrame="" tooltip="" history="1" highlightClick="0" endSnd="0"/>
              </a:rPr>
              <a:t>davetolson@gmail.com</a:t>
            </a:r>
          </a:p>
          <a:p>
            <a:pPr>
              <a:defRPr sz="6000"/>
            </a:pPr>
          </a:p>
          <a:p>
            <a:pPr>
              <a:defRPr sz="6000"/>
            </a:pPr>
            <a:r>
              <a:t>510-703-2445</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1102466" y="391926"/>
            <a:ext cx="10525760" cy="8509418"/>
          </a:xfrm>
          <a:prstGeom prst="rect">
            <a:avLst/>
          </a:prstGeom>
        </p:spPr>
        <p:txBody>
          <a:bodyPr/>
          <a:lstStyle/>
          <a:p>
            <a:pPr>
              <a:defRPr sz="6700"/>
            </a:pPr>
            <a:r>
              <a:t>Your </a:t>
            </a:r>
            <a:r>
              <a:rPr sz="8000"/>
              <a:t>Gifts</a:t>
            </a:r>
            <a:r>
              <a:t> are your vehicle.</a:t>
            </a:r>
          </a:p>
          <a:p>
            <a:pPr>
              <a:defRPr sz="6700"/>
            </a:pPr>
            <a:r>
              <a:t>Your </a:t>
            </a:r>
            <a:r>
              <a:rPr sz="8000"/>
              <a:t>Passion</a:t>
            </a:r>
            <a:r>
              <a:t> is the gas in the Tank.</a:t>
            </a:r>
          </a:p>
          <a:p>
            <a:pPr>
              <a:defRPr sz="6700"/>
            </a:pPr>
            <a:r>
              <a:t>Your </a:t>
            </a:r>
            <a:r>
              <a:rPr sz="8000"/>
              <a:t>Personality</a:t>
            </a:r>
            <a:r>
              <a:t> determines how you drive your vehicle.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592653" y="-237302"/>
            <a:ext cx="12779192" cy="93487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defRPr sz="7200"/>
            </a:pPr>
            <a:r>
              <a:rPr sz="10800"/>
              <a:t>Your Cultural Experiences</a:t>
            </a:r>
            <a:r>
              <a:t> . . .</a:t>
            </a:r>
            <a:r>
              <a:rPr sz="4800"/>
              <a:t> </a:t>
            </a:r>
            <a:endParaRPr sz="4800"/>
          </a:p>
          <a:p>
            <a:pPr>
              <a:defRPr sz="7200"/>
            </a:pPr>
            <a:endParaRPr sz="4800"/>
          </a:p>
          <a:p>
            <a:pPr>
              <a:defRPr sz="6600"/>
            </a:pPr>
            <a:r>
              <a:t>Determine who you will be best at reaching (unless you have a missionary gift.)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112804" y="238510"/>
            <a:ext cx="12779192" cy="80289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defRPr sz="7200"/>
            </a:pPr>
            <a:r>
              <a:rPr sz="10000"/>
              <a:t>Fruit . . .</a:t>
            </a:r>
            <a:r>
              <a:rPr sz="4800"/>
              <a:t> </a:t>
            </a:r>
            <a:endParaRPr sz="4800"/>
          </a:p>
          <a:p>
            <a:pPr>
              <a:defRPr sz="7200"/>
            </a:pPr>
            <a:endParaRPr sz="4800"/>
          </a:p>
          <a:p>
            <a:pPr>
              <a:defRPr sz="6000"/>
            </a:pPr>
            <a:r>
              <a:t>Is What God longs to Produced in Us - When our Activities are Touched by the Holy Spirit as we Serve Jesus, Fruit is produced.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112804" y="-446364"/>
            <a:ext cx="12779192" cy="103805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defRPr sz="7200"/>
            </a:pPr>
            <a:r>
              <a:rPr sz="10000"/>
              <a:t>In the Kingdom of God, the standard of evaluation is:</a:t>
            </a:r>
            <a:endParaRPr sz="10000"/>
          </a:p>
          <a:p>
            <a:pPr>
              <a:defRPr sz="7200"/>
            </a:pPr>
            <a:r>
              <a:rPr sz="10000"/>
              <a:t>Count the Fruit!</a:t>
            </a:r>
            <a:r>
              <a:rPr sz="4800"/>
              <a:t> </a:t>
            </a:r>
            <a:endParaRPr sz="4800"/>
          </a:p>
          <a:p>
            <a:pPr>
              <a:defRPr sz="7200"/>
            </a:pPr>
            <a:endParaRPr sz="4800"/>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1425873" y="-1610426"/>
            <a:ext cx="10909957" cy="4259470"/>
          </a:xfrm>
          <a:prstGeom prst="rect">
            <a:avLst/>
          </a:prstGeom>
        </p:spPr>
        <p:txBody>
          <a:bodyPr/>
          <a:lstStyle/>
          <a:p>
            <a:pPr/>
            <a:r>
              <a:t>Definition Of a</a:t>
            </a:r>
          </a:p>
          <a:p>
            <a:pPr/>
            <a:r>
              <a:t>Christian Leader </a:t>
            </a:r>
          </a:p>
        </p:txBody>
      </p:sp>
      <p:grpSp>
        <p:nvGrpSpPr>
          <p:cNvPr id="148" name="Group 148"/>
          <p:cNvGrpSpPr/>
          <p:nvPr/>
        </p:nvGrpSpPr>
        <p:grpSpPr>
          <a:xfrm>
            <a:off x="2474488" y="2880462"/>
            <a:ext cx="8812728" cy="6860439"/>
            <a:chOff x="0" y="0"/>
            <a:chExt cx="8812727" cy="6860438"/>
          </a:xfrm>
        </p:grpSpPr>
        <p:pic>
          <p:nvPicPr>
            <p:cNvPr id="147" name="image.png"/>
            <p:cNvPicPr>
              <a:picLocks noChangeAspect="1"/>
            </p:cNvPicPr>
            <p:nvPr/>
          </p:nvPicPr>
          <p:blipFill>
            <a:blip r:embed="rId2">
              <a:extLst/>
            </a:blip>
            <a:srcRect l="12203" t="14095" r="12203" b="14095"/>
            <a:stretch>
              <a:fillRect/>
            </a:stretch>
          </p:blipFill>
          <p:spPr>
            <a:xfrm>
              <a:off x="304800" y="304800"/>
              <a:ext cx="8203128" cy="6200039"/>
            </a:xfrm>
            <a:prstGeom prst="rect">
              <a:avLst/>
            </a:prstGeom>
            <a:ln>
              <a:noFill/>
            </a:ln>
            <a:effectLst/>
          </p:spPr>
        </p:pic>
        <p:pic>
          <p:nvPicPr>
            <p:cNvPr id="146" name=""/>
            <p:cNvPicPr>
              <a:picLocks noChangeAspect="0"/>
            </p:cNvPicPr>
            <p:nvPr/>
          </p:nvPicPr>
          <p:blipFill>
            <a:blip r:embed="rId3">
              <a:extLst/>
            </a:blip>
            <a:stretch>
              <a:fillRect/>
            </a:stretch>
          </p:blipFill>
          <p:spPr>
            <a:xfrm>
              <a:off x="-1" y="-1"/>
              <a:ext cx="8812729" cy="6860440"/>
            </a:xfrm>
            <a:prstGeom prst="rect">
              <a:avLst/>
            </a:prstGeom>
            <a:effectLst/>
          </p:spPr>
        </p:pic>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xfrm>
            <a:off x="1270000" y="-247752"/>
            <a:ext cx="10464800" cy="2540001"/>
          </a:xfrm>
          <a:prstGeom prst="rect">
            <a:avLst/>
          </a:prstGeom>
        </p:spPr>
        <p:txBody>
          <a:bodyPr/>
          <a:lstStyle/>
          <a:p>
            <a:pPr/>
            <a:r>
              <a:t> Definition </a:t>
            </a:r>
          </a:p>
        </p:txBody>
      </p:sp>
      <p:sp>
        <p:nvSpPr>
          <p:cNvPr id="151" name="Shape 151"/>
          <p:cNvSpPr/>
          <p:nvPr>
            <p:ph type="body" idx="1"/>
          </p:nvPr>
        </p:nvSpPr>
        <p:spPr>
          <a:xfrm>
            <a:off x="1270000" y="2292248"/>
            <a:ext cx="10464800" cy="6394552"/>
          </a:xfrm>
          <a:prstGeom prst="rect">
            <a:avLst/>
          </a:prstGeom>
        </p:spPr>
        <p:txBody>
          <a:bodyPr/>
          <a:lstStyle>
            <a:lvl1pPr marL="586740" indent="-586740" defTabSz="301752">
              <a:spcBef>
                <a:spcPts val="2300"/>
              </a:spcBef>
              <a:buBlip>
                <a:blip r:embed="rId2"/>
              </a:buBlip>
              <a:defRPr sz="4752"/>
            </a:lvl1pPr>
          </a:lstStyle>
          <a:p>
            <a:pPr/>
            <a:r>
              <a:t>Christian leadership occurs when a person influences OTHER PEOPLE to move forward in fulfilling God’s will for their lives, their families, their churches, their communities and sometimes the entire world.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1270000" y="-247752"/>
            <a:ext cx="10464800" cy="2540001"/>
          </a:xfrm>
          <a:prstGeom prst="rect">
            <a:avLst/>
          </a:prstGeom>
        </p:spPr>
        <p:txBody>
          <a:bodyPr/>
          <a:lstStyle/>
          <a:p>
            <a:pPr/>
            <a:r>
              <a:t> </a:t>
            </a:r>
            <a:r>
              <a:rPr sz="9600"/>
              <a:t>Write Down</a:t>
            </a:r>
            <a:r>
              <a:t> </a:t>
            </a:r>
          </a:p>
        </p:txBody>
      </p:sp>
      <p:sp>
        <p:nvSpPr>
          <p:cNvPr id="154" name="Shape 154"/>
          <p:cNvSpPr/>
          <p:nvPr>
            <p:ph type="body" idx="1"/>
          </p:nvPr>
        </p:nvSpPr>
        <p:spPr>
          <a:xfrm>
            <a:off x="1270000" y="2292248"/>
            <a:ext cx="10464800" cy="6394552"/>
          </a:xfrm>
          <a:prstGeom prst="rect">
            <a:avLst/>
          </a:prstGeom>
        </p:spPr>
        <p:txBody>
          <a:bodyPr/>
          <a:lstStyle>
            <a:lvl1pPr marL="835660" indent="-835660" defTabSz="429768">
              <a:spcBef>
                <a:spcPts val="3300"/>
              </a:spcBef>
              <a:buBlip>
                <a:blip r:embed="rId2"/>
              </a:buBlip>
              <a:defRPr sz="6768"/>
            </a:lvl1pPr>
          </a:lstStyle>
          <a:p>
            <a:pPr/>
            <a:r>
              <a:t>INDIVIDUALS that you want to help move forward in fulfilling God’s will for their lives.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1270000" y="-247752"/>
            <a:ext cx="10464800" cy="2540001"/>
          </a:xfrm>
          <a:prstGeom prst="rect">
            <a:avLst/>
          </a:prstGeom>
        </p:spPr>
        <p:txBody>
          <a:bodyPr/>
          <a:lstStyle/>
          <a:p>
            <a:pPr/>
            <a:r>
              <a:t> </a:t>
            </a:r>
            <a:r>
              <a:rPr sz="9600"/>
              <a:t>Also</a:t>
            </a:r>
          </a:p>
        </p:txBody>
      </p:sp>
      <p:sp>
        <p:nvSpPr>
          <p:cNvPr id="157" name="Shape 157"/>
          <p:cNvSpPr/>
          <p:nvPr>
            <p:ph type="body" idx="1"/>
          </p:nvPr>
        </p:nvSpPr>
        <p:spPr>
          <a:xfrm>
            <a:off x="1270000" y="2292248"/>
            <a:ext cx="11155109" cy="6394552"/>
          </a:xfrm>
          <a:prstGeom prst="rect">
            <a:avLst/>
          </a:prstGeom>
        </p:spPr>
        <p:txBody>
          <a:bodyPr/>
          <a:lstStyle/>
          <a:p>
            <a:pPr marL="773430" indent="-773430" defTabSz="397763">
              <a:spcBef>
                <a:spcPts val="3100"/>
              </a:spcBef>
              <a:buBlip>
                <a:blip r:embed="rId2"/>
              </a:buBlip>
              <a:defRPr sz="6264"/>
            </a:pPr>
            <a:r>
              <a:t>their families,</a:t>
            </a:r>
          </a:p>
          <a:p>
            <a:pPr marL="773430" indent="-773430" defTabSz="397763">
              <a:spcBef>
                <a:spcPts val="3100"/>
              </a:spcBef>
              <a:buBlip>
                <a:blip r:embed="rId2"/>
              </a:buBlip>
              <a:defRPr sz="6264"/>
            </a:pPr>
            <a:r>
              <a:t>your church, </a:t>
            </a:r>
          </a:p>
          <a:p>
            <a:pPr marL="773430" indent="-773430" defTabSz="397763">
              <a:spcBef>
                <a:spcPts val="3100"/>
              </a:spcBef>
              <a:buBlip>
                <a:blip r:embed="rId2"/>
              </a:buBlip>
              <a:defRPr sz="6264"/>
            </a:pPr>
            <a:r>
              <a:t>your community </a:t>
            </a:r>
          </a:p>
          <a:p>
            <a:pPr marL="773430" indent="-773430" defTabSz="397763">
              <a:spcBef>
                <a:spcPts val="3100"/>
              </a:spcBef>
              <a:buBlip>
                <a:blip r:embed="rId2"/>
              </a:buBlip>
              <a:defRPr sz="6264"/>
            </a:pPr>
            <a:r>
              <a:t>Even the whole world.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xfrm>
            <a:off x="1270000" y="-247752"/>
            <a:ext cx="10464800" cy="9259005"/>
          </a:xfrm>
          <a:prstGeom prst="rect">
            <a:avLst/>
          </a:prstGeom>
        </p:spPr>
        <p:txBody>
          <a:bodyPr/>
          <a:lstStyle/>
          <a:p>
            <a:pPr/>
            <a:r>
              <a:t> Every Christian </a:t>
            </a:r>
          </a:p>
          <a:p>
            <a:pPr/>
            <a:r>
              <a:t>is Meant to be </a:t>
            </a:r>
          </a:p>
          <a:p>
            <a:pPr/>
            <a:r>
              <a:t>both a</a:t>
            </a:r>
          </a:p>
          <a:p>
            <a:pPr/>
            <a:r>
              <a:rPr sz="9600" u="sng"/>
              <a:t>Servant</a:t>
            </a:r>
            <a:r>
              <a:t> </a:t>
            </a:r>
          </a:p>
          <a:p>
            <a:pPr/>
            <a:r>
              <a:t>and a</a:t>
            </a:r>
          </a:p>
          <a:p>
            <a:pPr/>
            <a:r>
              <a:rPr sz="9600" u="sng"/>
              <a:t>Leader</a:t>
            </a:r>
            <a:r>
              <a: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1085917" y="-247752"/>
            <a:ext cx="10832966" cy="9259005"/>
          </a:xfrm>
          <a:prstGeom prst="rect">
            <a:avLst/>
          </a:prstGeom>
        </p:spPr>
        <p:txBody>
          <a:bodyPr/>
          <a:lstStyle/>
          <a:p>
            <a:pPr/>
            <a:r>
              <a:t> Tell Your Neighbor: </a:t>
            </a:r>
          </a:p>
          <a:p>
            <a:pPr/>
          </a:p>
          <a:p>
            <a:pPr/>
            <a:r>
              <a:t>You were meant </a:t>
            </a:r>
          </a:p>
          <a:p>
            <a:pPr/>
            <a:r>
              <a:t>to be both </a:t>
            </a:r>
          </a:p>
          <a:p>
            <a:pPr/>
            <a:r>
              <a:t>a </a:t>
            </a:r>
            <a:r>
              <a:rPr sz="8400"/>
              <a:t>Servant</a:t>
            </a:r>
            <a:r>
              <a:t> </a:t>
            </a:r>
          </a:p>
          <a:p>
            <a:pPr/>
            <a:r>
              <a:t>and </a:t>
            </a:r>
          </a:p>
          <a:p>
            <a:pPr/>
            <a:r>
              <a:t>a </a:t>
            </a:r>
            <a:r>
              <a:rPr sz="8400"/>
              <a:t>Leader</a:t>
            </a: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nvSpPr>
        <p:spPr>
          <a:xfrm>
            <a:off x="720523" y="2561517"/>
            <a:ext cx="11563754" cy="37464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600"/>
            </a:pPr>
            <a:r>
              <a:t>The Website</a:t>
            </a:r>
          </a:p>
          <a:p>
            <a:pPr>
              <a:defRPr sz="7600"/>
            </a:pPr>
          </a:p>
          <a:p>
            <a:pPr>
              <a:defRPr sz="7600"/>
            </a:pPr>
            <a:r>
              <a:rPr u="sng">
                <a:hlinkClick r:id="rId2" invalidUrl="" action="" tgtFrame="" tooltip="" history="1" highlightClick="0" endSnd="0"/>
              </a:rPr>
              <a:t>www.sixstyles.org</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5" name="Group 165"/>
          <p:cNvGrpSpPr/>
          <p:nvPr/>
        </p:nvGrpSpPr>
        <p:grpSpPr>
          <a:xfrm>
            <a:off x="2560916" y="0"/>
            <a:ext cx="8187659" cy="6388002"/>
            <a:chOff x="0" y="0"/>
            <a:chExt cx="8187658" cy="6388001"/>
          </a:xfrm>
        </p:grpSpPr>
        <p:pic>
          <p:nvPicPr>
            <p:cNvPr id="164" name="image.png"/>
            <p:cNvPicPr>
              <a:picLocks noChangeAspect="1"/>
            </p:cNvPicPr>
            <p:nvPr/>
          </p:nvPicPr>
          <p:blipFill>
            <a:blip r:embed="rId2">
              <a:extLst/>
            </a:blip>
            <a:srcRect l="12203" t="14095" r="12203" b="14095"/>
            <a:stretch>
              <a:fillRect/>
            </a:stretch>
          </p:blipFill>
          <p:spPr>
            <a:xfrm>
              <a:off x="304800" y="304800"/>
              <a:ext cx="7578059" cy="5727602"/>
            </a:xfrm>
            <a:prstGeom prst="rect">
              <a:avLst/>
            </a:prstGeom>
            <a:ln>
              <a:noFill/>
            </a:ln>
            <a:effectLst/>
          </p:spPr>
        </p:pic>
        <p:pic>
          <p:nvPicPr>
            <p:cNvPr id="163" name=""/>
            <p:cNvPicPr>
              <a:picLocks noChangeAspect="0"/>
            </p:cNvPicPr>
            <p:nvPr/>
          </p:nvPicPr>
          <p:blipFill>
            <a:blip r:embed="rId3">
              <a:extLst/>
            </a:blip>
            <a:stretch>
              <a:fillRect/>
            </a:stretch>
          </p:blipFill>
          <p:spPr>
            <a:xfrm>
              <a:off x="-1" y="0"/>
              <a:ext cx="8187660" cy="6388002"/>
            </a:xfrm>
            <a:prstGeom prst="rect">
              <a:avLst/>
            </a:prstGeom>
            <a:effectLst/>
          </p:spPr>
        </p:pic>
      </p:grpSp>
      <p:sp>
        <p:nvSpPr>
          <p:cNvPr id="166" name="Shape 166"/>
          <p:cNvSpPr/>
          <p:nvPr>
            <p:ph type="ctrTitle"/>
          </p:nvPr>
        </p:nvSpPr>
        <p:spPr>
          <a:xfrm>
            <a:off x="705639" y="5897663"/>
            <a:ext cx="11593522" cy="3327104"/>
          </a:xfrm>
          <a:prstGeom prst="rect">
            <a:avLst/>
          </a:prstGeom>
        </p:spPr>
        <p:txBody>
          <a:bodyPr/>
          <a:lstStyle>
            <a:lvl1pPr defTabSz="388620">
              <a:defRPr sz="6715"/>
            </a:lvl1pPr>
          </a:lstStyle>
          <a:p>
            <a:pPr/>
            <a:r>
              <a:t>The Three Special Gifts and the Six Styles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1479336" y="-4821397"/>
            <a:ext cx="10403841" cy="6772118"/>
          </a:xfrm>
          <a:prstGeom prst="rect">
            <a:avLst/>
          </a:prstGeom>
        </p:spPr>
        <p:txBody>
          <a:bodyPr/>
          <a:lstStyle/>
          <a:p>
            <a:pPr>
              <a:defRPr sz="8500"/>
            </a:pPr>
            <a:r>
              <a:rPr sz="9500"/>
              <a:t>The Three Legs</a:t>
            </a:r>
            <a:r>
              <a:t> </a:t>
            </a:r>
          </a:p>
        </p:txBody>
      </p:sp>
      <p:grpSp>
        <p:nvGrpSpPr>
          <p:cNvPr id="171" name="Group 171"/>
          <p:cNvGrpSpPr/>
          <p:nvPr/>
        </p:nvGrpSpPr>
        <p:grpSpPr>
          <a:xfrm>
            <a:off x="1717583" y="2308383"/>
            <a:ext cx="9569633" cy="7432518"/>
            <a:chOff x="0" y="0"/>
            <a:chExt cx="9569632" cy="7432516"/>
          </a:xfrm>
        </p:grpSpPr>
        <p:pic>
          <p:nvPicPr>
            <p:cNvPr id="170" name="image.png"/>
            <p:cNvPicPr>
              <a:picLocks noChangeAspect="1"/>
            </p:cNvPicPr>
            <p:nvPr/>
          </p:nvPicPr>
          <p:blipFill>
            <a:blip r:embed="rId2">
              <a:extLst/>
            </a:blip>
            <a:srcRect l="12203" t="14095" r="12203" b="14095"/>
            <a:stretch>
              <a:fillRect/>
            </a:stretch>
          </p:blipFill>
          <p:spPr>
            <a:xfrm>
              <a:off x="304800" y="304800"/>
              <a:ext cx="8960033" cy="6772117"/>
            </a:xfrm>
            <a:prstGeom prst="rect">
              <a:avLst/>
            </a:prstGeom>
            <a:ln>
              <a:noFill/>
            </a:ln>
            <a:effectLst/>
          </p:spPr>
        </p:pic>
        <p:pic>
          <p:nvPicPr>
            <p:cNvPr id="169" name=""/>
            <p:cNvPicPr>
              <a:picLocks noChangeAspect="0"/>
            </p:cNvPicPr>
            <p:nvPr/>
          </p:nvPicPr>
          <p:blipFill>
            <a:blip r:embed="rId3">
              <a:extLst/>
            </a:blip>
            <a:stretch>
              <a:fillRect/>
            </a:stretch>
          </p:blipFill>
          <p:spPr>
            <a:xfrm>
              <a:off x="-1" y="0"/>
              <a:ext cx="9569633" cy="7432517"/>
            </a:xfrm>
            <a:prstGeom prst="rect">
              <a:avLst/>
            </a:prstGeom>
            <a:effectLst/>
          </p:spPr>
        </p:pic>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nvSpPr>
        <p:spPr>
          <a:xfrm>
            <a:off x="720523" y="832908"/>
            <a:ext cx="11563754" cy="7325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9000"/>
            </a:pPr>
            <a:r>
              <a:t>God has given every Christian</a:t>
            </a:r>
          </a:p>
          <a:p>
            <a:pPr>
              <a:defRPr sz="9000"/>
            </a:pPr>
            <a:r>
              <a:t> a Special Gift to Serve Him.</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1270000" y="203200"/>
            <a:ext cx="10464800" cy="8364750"/>
          </a:xfrm>
          <a:prstGeom prst="rect">
            <a:avLst/>
          </a:prstGeom>
        </p:spPr>
        <p:txBody>
          <a:bodyPr/>
          <a:lstStyle/>
          <a:p>
            <a:pPr/>
            <a:r>
              <a:t> What Were the Most Important Words of Jesus?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a:r>
              <a:t> The Great Commandment A </a:t>
            </a:r>
          </a:p>
        </p:txBody>
      </p:sp>
      <p:sp>
        <p:nvSpPr>
          <p:cNvPr id="178" name="Shape 178"/>
          <p:cNvSpPr/>
          <p:nvPr>
            <p:ph type="body" idx="1"/>
          </p:nvPr>
        </p:nvSpPr>
        <p:spPr>
          <a:prstGeom prst="rect">
            <a:avLst/>
          </a:prstGeom>
        </p:spPr>
        <p:txBody>
          <a:bodyPr/>
          <a:lstStyle/>
          <a:p>
            <a:pPr marL="790222" indent="-790222">
              <a:buBlip>
                <a:blip r:embed="rId2"/>
              </a:buBlip>
              <a:defRPr sz="6400"/>
            </a:pPr>
            <a:r>
              <a:t>"Love The Lord Your God, with all your heart .  .  . </a:t>
            </a:r>
          </a:p>
          <a:p>
            <a:pPr marL="135819" indent="-135819">
              <a:spcBef>
                <a:spcPts val="0"/>
              </a:spcBef>
              <a:buBlip>
                <a:blip r:embed="rId2"/>
              </a:buBlip>
              <a:defRPr sz="1100">
                <a:solidFill>
                  <a:srgbClr val="000000"/>
                </a:solidFill>
                <a:latin typeface="Helvetica"/>
                <a:ea typeface="Helvetica"/>
                <a:cs typeface="Helvetica"/>
                <a:sym typeface="Helvetica"/>
              </a:defRPr>
            </a:pPr>
            <a:r>
              <a: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p>
            <a:pPr/>
            <a:r>
              <a:t> The Great Commandment B </a:t>
            </a:r>
          </a:p>
        </p:txBody>
      </p:sp>
      <p:sp>
        <p:nvSpPr>
          <p:cNvPr id="181" name="Shape 181"/>
          <p:cNvSpPr/>
          <p:nvPr>
            <p:ph type="body" idx="1"/>
          </p:nvPr>
        </p:nvSpPr>
        <p:spPr>
          <a:prstGeom prst="rect">
            <a:avLst/>
          </a:prstGeom>
        </p:spPr>
        <p:txBody>
          <a:bodyPr/>
          <a:lstStyle>
            <a:lvl1pPr marL="790222" indent="-790222">
              <a:buBlip>
                <a:blip r:embed="rId2"/>
              </a:buBlip>
              <a:defRPr sz="6400"/>
            </a:lvl1pPr>
          </a:lstStyle>
          <a:p>
            <a:pPr/>
            <a:r>
              <a:t>"And your neighbor as yourself (with all your soul)."</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p>
            <a:pPr/>
            <a:r>
              <a:t> The Great Commission </a:t>
            </a:r>
          </a:p>
        </p:txBody>
      </p:sp>
      <p:sp>
        <p:nvSpPr>
          <p:cNvPr id="184" name="Shape 184"/>
          <p:cNvSpPr/>
          <p:nvPr>
            <p:ph type="body" idx="1"/>
          </p:nvPr>
        </p:nvSpPr>
        <p:spPr>
          <a:xfrm>
            <a:off x="386770" y="1473200"/>
            <a:ext cx="12109438" cy="8858235"/>
          </a:xfrm>
          <a:prstGeom prst="rect">
            <a:avLst/>
          </a:prstGeom>
        </p:spPr>
        <p:txBody>
          <a:bodyPr/>
          <a:lstStyle>
            <a:lvl1pPr marL="555625" indent="-555625">
              <a:buBlip>
                <a:blip r:embed="rId2"/>
              </a:buBlip>
              <a:defRPr sz="4500"/>
            </a:lvl1pPr>
          </a:lstStyle>
          <a:p>
            <a:pPr/>
            <a:r>
              <a:t>Therefore go and make disciples of all nations, baptizing them in the name of the Father and of the Son and of the Holy Spirit, and teaching them to obey everything I have commanded you (with all your mind)." (Matthew 28:19)</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88" name="Group 188"/>
          <p:cNvGrpSpPr/>
          <p:nvPr/>
        </p:nvGrpSpPr>
        <p:grpSpPr>
          <a:xfrm>
            <a:off x="1628656" y="0"/>
            <a:ext cx="9747489" cy="7566943"/>
            <a:chOff x="0" y="0"/>
            <a:chExt cx="9747487" cy="7566942"/>
          </a:xfrm>
        </p:grpSpPr>
        <p:pic>
          <p:nvPicPr>
            <p:cNvPr id="187" name="image.png"/>
            <p:cNvPicPr>
              <a:picLocks noChangeAspect="1"/>
            </p:cNvPicPr>
            <p:nvPr/>
          </p:nvPicPr>
          <p:blipFill>
            <a:blip r:embed="rId2">
              <a:extLst/>
            </a:blip>
            <a:srcRect l="12203" t="14095" r="12203" b="14095"/>
            <a:stretch>
              <a:fillRect/>
            </a:stretch>
          </p:blipFill>
          <p:spPr>
            <a:xfrm>
              <a:off x="304800" y="304800"/>
              <a:ext cx="9137888" cy="6906543"/>
            </a:xfrm>
            <a:prstGeom prst="rect">
              <a:avLst/>
            </a:prstGeom>
            <a:ln>
              <a:noFill/>
            </a:ln>
            <a:effectLst/>
          </p:spPr>
        </p:pic>
        <p:pic>
          <p:nvPicPr>
            <p:cNvPr id="186" name=""/>
            <p:cNvPicPr>
              <a:picLocks noChangeAspect="0"/>
            </p:cNvPicPr>
            <p:nvPr/>
          </p:nvPicPr>
          <p:blipFill>
            <a:blip r:embed="rId3">
              <a:extLst/>
            </a:blip>
            <a:stretch>
              <a:fillRect/>
            </a:stretch>
          </p:blipFill>
          <p:spPr>
            <a:xfrm>
              <a:off x="-1" y="0"/>
              <a:ext cx="9747489" cy="7566943"/>
            </a:xfrm>
            <a:prstGeom prst="rect">
              <a:avLst/>
            </a:prstGeom>
            <a:effectLst/>
          </p:spPr>
        </p:pic>
      </p:gr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nvSpPr>
        <p:spPr>
          <a:xfrm>
            <a:off x="935285" y="-12700"/>
            <a:ext cx="11563755" cy="109586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400"/>
            </a:lvl1pPr>
          </a:lstStyle>
          <a:p>
            <a:pPr/>
            <a:r>
              <a:t>God made you good at one of these three Legs. Nobody had to teach you - God made you good at this.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lvl1pPr defTabSz="374904">
              <a:defRPr sz="5904"/>
            </a:lvl1pPr>
          </a:lstStyle>
          <a:p>
            <a:pPr/>
            <a:r>
              <a:t> Spirituality Fulfills the Great Commandment A </a:t>
            </a:r>
          </a:p>
        </p:txBody>
      </p:sp>
      <p:sp>
        <p:nvSpPr>
          <p:cNvPr id="193" name="Shape 193"/>
          <p:cNvSpPr/>
          <p:nvPr/>
        </p:nvSpPr>
        <p:spPr>
          <a:xfrm>
            <a:off x="1419842" y="3276600"/>
            <a:ext cx="10464801"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79475">
              <a:defRPr sz="5976"/>
            </a:lvl1pPr>
          </a:lstStyle>
          <a:p>
            <a:pPr/>
            <a:r>
              <a:t> Chemistry Fulfills the Great Commandment B </a:t>
            </a:r>
          </a:p>
        </p:txBody>
      </p:sp>
      <p:sp>
        <p:nvSpPr>
          <p:cNvPr id="194" name="Shape 194"/>
          <p:cNvSpPr/>
          <p:nvPr/>
        </p:nvSpPr>
        <p:spPr>
          <a:xfrm>
            <a:off x="1556895" y="6090348"/>
            <a:ext cx="10464801"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34340">
              <a:defRPr sz="6840"/>
            </a:lvl1pPr>
          </a:lstStyle>
          <a:p>
            <a:pPr/>
            <a:r>
              <a:t> Strategy Fulfills the Great Comission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9" name="Group 99"/>
          <p:cNvGrpSpPr/>
          <p:nvPr/>
        </p:nvGrpSpPr>
        <p:grpSpPr>
          <a:xfrm>
            <a:off x="2225897" y="977998"/>
            <a:ext cx="8187660" cy="6388002"/>
            <a:chOff x="0" y="0"/>
            <a:chExt cx="8187658" cy="6388001"/>
          </a:xfrm>
        </p:grpSpPr>
        <p:pic>
          <p:nvPicPr>
            <p:cNvPr id="98" name="image.png"/>
            <p:cNvPicPr>
              <a:picLocks noChangeAspect="1"/>
            </p:cNvPicPr>
            <p:nvPr/>
          </p:nvPicPr>
          <p:blipFill>
            <a:blip r:embed="rId2">
              <a:extLst/>
            </a:blip>
            <a:srcRect l="12203" t="14095" r="12203" b="14095"/>
            <a:stretch>
              <a:fillRect/>
            </a:stretch>
          </p:blipFill>
          <p:spPr>
            <a:xfrm>
              <a:off x="304800" y="304800"/>
              <a:ext cx="7578059" cy="5727602"/>
            </a:xfrm>
            <a:prstGeom prst="rect">
              <a:avLst/>
            </a:prstGeom>
            <a:ln>
              <a:noFill/>
            </a:ln>
            <a:effectLst/>
          </p:spPr>
        </p:pic>
        <p:pic>
          <p:nvPicPr>
            <p:cNvPr id="97" name=""/>
            <p:cNvPicPr>
              <a:picLocks noChangeAspect="0"/>
            </p:cNvPicPr>
            <p:nvPr/>
          </p:nvPicPr>
          <p:blipFill>
            <a:blip r:embed="rId3">
              <a:extLst/>
            </a:blip>
            <a:stretch>
              <a:fillRect/>
            </a:stretch>
          </p:blipFill>
          <p:spPr>
            <a:xfrm>
              <a:off x="-1" y="0"/>
              <a:ext cx="8187660" cy="6388002"/>
            </a:xfrm>
            <a:prstGeom prst="rect">
              <a:avLst/>
            </a:prstGeom>
            <a:effectLst/>
          </p:spPr>
        </p:pic>
      </p:grpSp>
      <p:sp>
        <p:nvSpPr>
          <p:cNvPr id="100" name="Shape 100"/>
          <p:cNvSpPr/>
          <p:nvPr>
            <p:ph type="ctrTitle"/>
          </p:nvPr>
        </p:nvSpPr>
        <p:spPr>
          <a:prstGeom prst="rect">
            <a:avLst/>
          </a:prstGeom>
        </p:spPr>
        <p:txBody>
          <a:bodyPr/>
          <a:lstStyle/>
          <a:p>
            <a:pPr/>
            <a:r>
              <a:t>Who Are You?</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8" name="Group 198"/>
          <p:cNvGrpSpPr/>
          <p:nvPr/>
        </p:nvGrpSpPr>
        <p:grpSpPr>
          <a:xfrm>
            <a:off x="1628656" y="0"/>
            <a:ext cx="9747489" cy="7566943"/>
            <a:chOff x="0" y="0"/>
            <a:chExt cx="9747487" cy="7566942"/>
          </a:xfrm>
        </p:grpSpPr>
        <p:pic>
          <p:nvPicPr>
            <p:cNvPr id="197" name="image.png"/>
            <p:cNvPicPr>
              <a:picLocks noChangeAspect="1"/>
            </p:cNvPicPr>
            <p:nvPr/>
          </p:nvPicPr>
          <p:blipFill>
            <a:blip r:embed="rId2">
              <a:extLst/>
            </a:blip>
            <a:srcRect l="12203" t="14095" r="12203" b="14095"/>
            <a:stretch>
              <a:fillRect/>
            </a:stretch>
          </p:blipFill>
          <p:spPr>
            <a:xfrm>
              <a:off x="304800" y="304800"/>
              <a:ext cx="9137888" cy="6906543"/>
            </a:xfrm>
            <a:prstGeom prst="rect">
              <a:avLst/>
            </a:prstGeom>
            <a:ln>
              <a:noFill/>
            </a:ln>
            <a:effectLst/>
          </p:spPr>
        </p:pic>
        <p:pic>
          <p:nvPicPr>
            <p:cNvPr id="196" name=""/>
            <p:cNvPicPr>
              <a:picLocks noChangeAspect="0"/>
            </p:cNvPicPr>
            <p:nvPr/>
          </p:nvPicPr>
          <p:blipFill>
            <a:blip r:embed="rId3">
              <a:extLst/>
            </a:blip>
            <a:stretch>
              <a:fillRect/>
            </a:stretch>
          </p:blipFill>
          <p:spPr>
            <a:xfrm>
              <a:off x="-1" y="0"/>
              <a:ext cx="9747489" cy="7566943"/>
            </a:xfrm>
            <a:prstGeom prst="rect">
              <a:avLst/>
            </a:prstGeom>
            <a:effectLst/>
          </p:spPr>
        </p:pic>
      </p:grpSp>
      <p:sp>
        <p:nvSpPr>
          <p:cNvPr id="199" name="Shape 199"/>
          <p:cNvSpPr/>
          <p:nvPr>
            <p:ph type="ctrTitle"/>
          </p:nvPr>
        </p:nvSpPr>
        <p:spPr>
          <a:prstGeom prst="rect">
            <a:avLst/>
          </a:prstGeom>
        </p:spPr>
        <p:txBody>
          <a:bodyPr/>
          <a:lstStyle>
            <a:lvl1pPr defTabSz="338327">
              <a:defRPr sz="5328"/>
            </a:lvl1pPr>
          </a:lstStyle>
          <a:p>
            <a:pPr/>
            <a:r>
              <a:t>Which Leg Are You Strongest In?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650239" y="-1"/>
            <a:ext cx="11704322" cy="2543031"/>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chor="ctr">
            <a:normAutofit fontScale="100000" lnSpcReduction="0"/>
          </a:bodyPr>
          <a:lstStyle>
            <a:lvl1pPr defTabSz="1300480">
              <a:defRPr sz="5688">
                <a:uFill>
                  <a:solidFill>
                    <a:srgbClr val="860043"/>
                  </a:solidFill>
                </a:uFill>
              </a:defRPr>
            </a:lvl1pPr>
          </a:lstStyle>
          <a:p>
            <a:pPr>
              <a:defRPr sz="6257">
                <a:uFill>
                  <a:solidFill>
                    <a:srgbClr val="000000"/>
                  </a:solidFill>
                </a:uFill>
              </a:defRPr>
            </a:pPr>
            <a:r>
              <a:rPr sz="5688">
                <a:uFill>
                  <a:solidFill>
                    <a:srgbClr val="860043"/>
                  </a:solidFill>
                </a:uFill>
              </a:rPr>
              <a:t>The Three Legs of the Leadership Stool</a:t>
            </a:r>
          </a:p>
        </p:txBody>
      </p:sp>
      <p:sp>
        <p:nvSpPr>
          <p:cNvPr id="202" name="Shape 202"/>
          <p:cNvSpPr/>
          <p:nvPr/>
        </p:nvSpPr>
        <p:spPr>
          <a:xfrm>
            <a:off x="758612" y="2743344"/>
            <a:ext cx="11704322" cy="6554474"/>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ormAutofit fontScale="100000" lnSpcReduction="0"/>
          </a:bodyPr>
          <a:lstStyle/>
          <a:p>
            <a:pPr algn="l" defTabSz="858316">
              <a:spcBef>
                <a:spcPts val="700"/>
              </a:spcBef>
              <a:defRPr sz="4752">
                <a:uFill>
                  <a:solidFill>
                    <a:srgbClr val="000000"/>
                  </a:solidFill>
                </a:uFill>
              </a:defRPr>
            </a:pPr>
            <a:r>
              <a:t>Spirituality People have a commitment to deep spiritual transformation that brings about the life-changing work of God in people.</a:t>
            </a:r>
          </a:p>
          <a:p>
            <a:pPr algn="l" defTabSz="858316">
              <a:spcBef>
                <a:spcPts val="700"/>
              </a:spcBef>
              <a:defRPr sz="4505">
                <a:uFill>
                  <a:solidFill>
                    <a:srgbClr val="000000"/>
                  </a:solidFill>
                </a:uFill>
              </a:defRPr>
            </a:pPr>
            <a:endParaRPr sz="4130">
              <a:uFill>
                <a:solidFill>
                  <a:srgbClr val="660033"/>
                </a:solidFill>
              </a:uFill>
            </a:endParaRPr>
          </a:p>
          <a:p>
            <a:pPr defTabSz="858316">
              <a:spcBef>
                <a:spcPts val="700"/>
              </a:spcBef>
              <a:defRPr sz="4505">
                <a:uFill>
                  <a:solidFill>
                    <a:srgbClr val="000000"/>
                  </a:solidFill>
                </a:uFill>
              </a:defRPr>
            </a:pPr>
            <a:r>
              <a:rPr sz="4130">
                <a:uFill>
                  <a:solidFill>
                    <a:srgbClr val="660033"/>
                  </a:solidFill>
                </a:uFill>
              </a:rPr>
              <a:t>"Love the Lord your God with all your heart, soul, mind, and strength."</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nvSpPr>
        <p:spPr>
          <a:xfrm>
            <a:off x="758612" y="2941816"/>
            <a:ext cx="11704322" cy="5652041"/>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ormAutofit fontScale="100000" lnSpcReduction="0"/>
          </a:bodyPr>
          <a:lstStyle/>
          <a:p>
            <a:pPr algn="l" defTabSz="1066393">
              <a:spcBef>
                <a:spcPts val="900"/>
              </a:spcBef>
              <a:defRPr sz="3936">
                <a:solidFill>
                  <a:srgbClr val="BFBCB6"/>
                </a:solidFill>
                <a:uFill>
                  <a:solidFill>
                    <a:srgbClr val="000000"/>
                  </a:solidFill>
                </a:uFill>
              </a:defRPr>
            </a:pPr>
            <a:r>
              <a:rPr>
                <a:uFill>
                  <a:solidFill>
                    <a:srgbClr val="660033"/>
                  </a:solidFill>
                </a:uFill>
              </a:rPr>
              <a:t>Spirituality -</a:t>
            </a:r>
            <a:endParaRPr>
              <a:uFill>
                <a:solidFill>
                  <a:srgbClr val="660033"/>
                </a:solidFill>
              </a:uFill>
            </a:endParaRPr>
          </a:p>
          <a:p>
            <a:pPr algn="l" defTabSz="1066393">
              <a:spcBef>
                <a:spcPts val="900"/>
              </a:spcBef>
              <a:defRPr sz="4592">
                <a:uFill>
                  <a:solidFill>
                    <a:srgbClr val="000000"/>
                  </a:solidFill>
                </a:uFill>
              </a:defRPr>
            </a:pPr>
            <a:r>
              <a:rPr>
                <a:uFill>
                  <a:solidFill>
                    <a:srgbClr val="660033"/>
                  </a:solidFill>
                </a:uFill>
              </a:rPr>
              <a:t>Chemistry people create an inviting relational atmosphere that creates joy and love in the culture of your church.</a:t>
            </a:r>
            <a:endParaRPr>
              <a:uFill>
                <a:solidFill>
                  <a:srgbClr val="660033"/>
                </a:solidFill>
              </a:uFill>
            </a:endParaRPr>
          </a:p>
          <a:p>
            <a:pPr algn="l" defTabSz="1066393">
              <a:spcBef>
                <a:spcPts val="900"/>
              </a:spcBef>
              <a:defRPr sz="4592">
                <a:uFill>
                  <a:solidFill>
                    <a:srgbClr val="000000"/>
                  </a:solidFill>
                </a:uFill>
              </a:defRPr>
            </a:pPr>
            <a:endParaRPr>
              <a:uFill>
                <a:solidFill>
                  <a:srgbClr val="660033"/>
                </a:solidFill>
              </a:uFill>
            </a:endParaRPr>
          </a:p>
          <a:p>
            <a:pPr algn="l" defTabSz="1066393">
              <a:spcBef>
                <a:spcPts val="900"/>
              </a:spcBef>
              <a:defRPr sz="4592">
                <a:uFill>
                  <a:solidFill>
                    <a:srgbClr val="000000"/>
                  </a:solidFill>
                </a:uFill>
              </a:defRPr>
            </a:pPr>
            <a:r>
              <a:rPr>
                <a:uFill>
                  <a:solidFill>
                    <a:srgbClr val="660033"/>
                  </a:solidFill>
                </a:uFill>
              </a:rPr>
              <a:t>"And your neighbor as yourself."</a:t>
            </a:r>
          </a:p>
        </p:txBody>
      </p:sp>
      <p:sp>
        <p:nvSpPr>
          <p:cNvPr id="205" name="Shape 205"/>
          <p:cNvSpPr/>
          <p:nvPr/>
        </p:nvSpPr>
        <p:spPr>
          <a:xfrm>
            <a:off x="650239" y="-1"/>
            <a:ext cx="11704322" cy="3187701"/>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chor="ctr">
            <a:normAutofit fontScale="100000" lnSpcReduction="0"/>
          </a:bodyPr>
          <a:lstStyle>
            <a:lvl1pPr defTabSz="1300480">
              <a:defRPr sz="5688">
                <a:uFill>
                  <a:solidFill>
                    <a:srgbClr val="860043"/>
                  </a:solidFill>
                </a:uFill>
              </a:defRPr>
            </a:lvl1pPr>
          </a:lstStyle>
          <a:p>
            <a:pPr>
              <a:defRPr sz="6257">
                <a:uFill>
                  <a:solidFill>
                    <a:srgbClr val="000000"/>
                  </a:solidFill>
                </a:uFill>
              </a:defRPr>
            </a:pPr>
            <a:r>
              <a:rPr sz="5688">
                <a:uFill>
                  <a:solidFill>
                    <a:srgbClr val="860043"/>
                  </a:solidFill>
                </a:uFill>
              </a:rPr>
              <a:t>The Three Legs of the Leadership Stool</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nvSpPr>
        <p:spPr>
          <a:xfrm>
            <a:off x="650239" y="-1"/>
            <a:ext cx="11704322" cy="3187701"/>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chor="ctr">
            <a:normAutofit fontScale="100000" lnSpcReduction="0"/>
          </a:bodyPr>
          <a:lstStyle>
            <a:lvl1pPr defTabSz="1300480">
              <a:defRPr sz="5688">
                <a:uFill>
                  <a:solidFill>
                    <a:srgbClr val="860043"/>
                  </a:solidFill>
                </a:uFill>
              </a:defRPr>
            </a:lvl1pPr>
          </a:lstStyle>
          <a:p>
            <a:pPr>
              <a:defRPr sz="6257">
                <a:uFill>
                  <a:solidFill>
                    <a:srgbClr val="000000"/>
                  </a:solidFill>
                </a:uFill>
              </a:defRPr>
            </a:pPr>
            <a:r>
              <a:rPr sz="5688">
                <a:uFill>
                  <a:solidFill>
                    <a:srgbClr val="860043"/>
                  </a:solidFill>
                </a:uFill>
              </a:rPr>
              <a:t>The Three Legs of the Leadership Stool</a:t>
            </a:r>
          </a:p>
        </p:txBody>
      </p:sp>
      <p:sp>
        <p:nvSpPr>
          <p:cNvPr id="208" name="Shape 208"/>
          <p:cNvSpPr/>
          <p:nvPr/>
        </p:nvSpPr>
        <p:spPr>
          <a:xfrm>
            <a:off x="910893" y="2632684"/>
            <a:ext cx="11704322" cy="6438953"/>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normAutofit fontScale="100000" lnSpcReduction="0"/>
          </a:bodyPr>
          <a:lstStyle/>
          <a:p>
            <a:pPr algn="l" defTabSz="858316">
              <a:lnSpc>
                <a:spcPct val="90000"/>
              </a:lnSpc>
              <a:spcBef>
                <a:spcPts val="700"/>
              </a:spcBef>
              <a:defRPr sz="4505">
                <a:solidFill>
                  <a:srgbClr val="BFBCB6"/>
                </a:solidFill>
                <a:uFill>
                  <a:solidFill>
                    <a:srgbClr val="000000"/>
                  </a:solidFill>
                </a:uFill>
              </a:defRPr>
            </a:pPr>
            <a:r>
              <a:rPr sz="3379">
                <a:uFill>
                  <a:solidFill>
                    <a:srgbClr val="660033"/>
                  </a:solidFill>
                </a:uFill>
              </a:rPr>
              <a:t>Spirituality -</a:t>
            </a:r>
            <a:endParaRPr sz="3379">
              <a:uFill>
                <a:solidFill>
                  <a:srgbClr val="660033"/>
                </a:solidFill>
              </a:uFill>
            </a:endParaRPr>
          </a:p>
          <a:p>
            <a:pPr algn="l" defTabSz="858316">
              <a:lnSpc>
                <a:spcPct val="90000"/>
              </a:lnSpc>
              <a:spcBef>
                <a:spcPts val="700"/>
              </a:spcBef>
              <a:defRPr sz="4505">
                <a:solidFill>
                  <a:srgbClr val="BFBCB6"/>
                </a:solidFill>
                <a:uFill>
                  <a:solidFill>
                    <a:srgbClr val="000000"/>
                  </a:solidFill>
                </a:uFill>
              </a:defRPr>
            </a:pPr>
            <a:r>
              <a:rPr sz="3379">
                <a:uFill>
                  <a:solidFill>
                    <a:srgbClr val="660033"/>
                  </a:solidFill>
                </a:uFill>
              </a:rPr>
              <a:t>Chemistry -</a:t>
            </a:r>
            <a:endParaRPr sz="2628">
              <a:uFill>
                <a:solidFill>
                  <a:srgbClr val="660033"/>
                </a:solidFill>
              </a:uFill>
            </a:endParaRPr>
          </a:p>
          <a:p>
            <a:pPr algn="l" defTabSz="858316">
              <a:lnSpc>
                <a:spcPct val="90000"/>
              </a:lnSpc>
              <a:spcBef>
                <a:spcPts val="700"/>
              </a:spcBef>
              <a:defRPr sz="4505">
                <a:uFill>
                  <a:solidFill>
                    <a:srgbClr val="000000"/>
                  </a:solidFill>
                </a:uFill>
              </a:defRPr>
            </a:pPr>
            <a:r>
              <a:rPr sz="4130">
                <a:uFill>
                  <a:solidFill>
                    <a:srgbClr val="660033"/>
                  </a:solidFill>
                </a:uFill>
              </a:rPr>
              <a:t>Strategy People create a process of sequential actions that produce fruitful ministry through your church, in line with God-directed goals.</a:t>
            </a:r>
            <a:endParaRPr sz="1980">
              <a:uFill>
                <a:solidFill>
                  <a:srgbClr val="660033"/>
                </a:solidFill>
              </a:uFill>
            </a:endParaRPr>
          </a:p>
          <a:p>
            <a:pPr algn="l" defTabSz="858316">
              <a:lnSpc>
                <a:spcPct val="90000"/>
              </a:lnSpc>
              <a:spcBef>
                <a:spcPts val="700"/>
              </a:spcBef>
              <a:defRPr sz="1980">
                <a:uFill>
                  <a:solidFill>
                    <a:srgbClr val="000000"/>
                  </a:solidFill>
                </a:uFill>
              </a:defRPr>
            </a:pPr>
            <a:endParaRPr>
              <a:uFill>
                <a:solidFill>
                  <a:srgbClr val="660033"/>
                </a:solidFill>
              </a:uFill>
            </a:endParaRPr>
          </a:p>
          <a:p>
            <a:pPr defTabSz="858316">
              <a:lnSpc>
                <a:spcPct val="90000"/>
              </a:lnSpc>
              <a:spcBef>
                <a:spcPts val="700"/>
              </a:spcBef>
              <a:defRPr sz="4505">
                <a:uFill>
                  <a:solidFill>
                    <a:srgbClr val="000000"/>
                  </a:solidFill>
                </a:uFill>
              </a:defRPr>
            </a:pPr>
            <a:r>
              <a:rPr>
                <a:uFill>
                  <a:solidFill>
                    <a:srgbClr val="660033"/>
                  </a:solidFill>
                </a:uFill>
              </a:rPr>
              <a:t>"</a:t>
            </a:r>
            <a:r>
              <a:rPr sz="4130">
                <a:uFill>
                  <a:solidFill>
                    <a:srgbClr val="660033"/>
                  </a:solidFill>
                </a:uFill>
              </a:rPr>
              <a:t>Therefore go and make disciples of all nations."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1300480" y="833619"/>
            <a:ext cx="10281919" cy="7568606"/>
          </a:xfrm>
          <a:prstGeom prst="rect">
            <a:avLst/>
          </a:prstGeom>
        </p:spPr>
        <p:txBody>
          <a:bodyPr/>
          <a:lstStyle>
            <a:lvl1pPr>
              <a:defRPr sz="7000"/>
            </a:lvl1pPr>
          </a:lstStyle>
          <a:p>
            <a:pPr/>
            <a:r>
              <a:t>Spirituality leaders love beauty, depth, integrity, creativity.</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xfrm>
            <a:off x="1300480" y="833619"/>
            <a:ext cx="10281919" cy="7568606"/>
          </a:xfrm>
          <a:prstGeom prst="rect">
            <a:avLst/>
          </a:prstGeom>
        </p:spPr>
        <p:txBody>
          <a:bodyPr/>
          <a:lstStyle/>
          <a:p>
            <a:pPr>
              <a:defRPr sz="7000"/>
            </a:pPr>
            <a:r>
              <a:t>Chemistry leaders love goodness, relationship, fun, </a:t>
            </a:r>
          </a:p>
          <a:p>
            <a:pPr>
              <a:defRPr sz="7000"/>
            </a:pPr>
            <a:r>
              <a:t>and connection.</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xfrm>
            <a:off x="1300480" y="833619"/>
            <a:ext cx="10281919" cy="7568606"/>
          </a:xfrm>
          <a:prstGeom prst="rect">
            <a:avLst/>
          </a:prstGeom>
        </p:spPr>
        <p:txBody>
          <a:bodyPr/>
          <a:lstStyle>
            <a:lvl1pPr>
              <a:defRPr sz="7000"/>
            </a:lvl1pPr>
          </a:lstStyle>
          <a:p>
            <a:pPr/>
            <a:r>
              <a:t>Strategy leaders love physical accomplishment, efficiency, organization and expansion.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1102514" y="-181931"/>
            <a:ext cx="10281919" cy="9371330"/>
          </a:xfrm>
          <a:prstGeom prst="rect">
            <a:avLst/>
          </a:prstGeom>
        </p:spPr>
        <p:txBody>
          <a:bodyPr/>
          <a:lstStyle/>
          <a:p>
            <a:pPr defTabSz="443484">
              <a:defRPr sz="6984"/>
            </a:pPr>
            <a:r>
              <a:t> </a:t>
            </a:r>
            <a:r>
              <a:rPr sz="7760"/>
              <a:t>God gives every Christian an overarching "ministry gift" - either Spirituality, Chemistry or Strategy.</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1574585" y="-1095617"/>
            <a:ext cx="10281920" cy="9371330"/>
          </a:xfrm>
          <a:prstGeom prst="rect">
            <a:avLst/>
          </a:prstGeom>
        </p:spPr>
        <p:txBody>
          <a:bodyPr/>
          <a:lstStyle/>
          <a:p>
            <a:pPr/>
            <a:r>
              <a:t> </a:t>
            </a:r>
            <a:r>
              <a:rPr sz="8000"/>
              <a:t>God made you good at your strongest leg, giving you both gifts and passion in this area.</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22" name="Group 222"/>
          <p:cNvGrpSpPr/>
          <p:nvPr/>
        </p:nvGrpSpPr>
        <p:grpSpPr>
          <a:xfrm>
            <a:off x="1628655" y="164532"/>
            <a:ext cx="9747489" cy="7566943"/>
            <a:chOff x="0" y="0"/>
            <a:chExt cx="9747487" cy="7566942"/>
          </a:xfrm>
        </p:grpSpPr>
        <p:pic>
          <p:nvPicPr>
            <p:cNvPr id="221" name="image.png"/>
            <p:cNvPicPr>
              <a:picLocks noChangeAspect="1"/>
            </p:cNvPicPr>
            <p:nvPr/>
          </p:nvPicPr>
          <p:blipFill>
            <a:blip r:embed="rId2">
              <a:extLst/>
            </a:blip>
            <a:srcRect l="12203" t="14095" r="12203" b="14095"/>
            <a:stretch>
              <a:fillRect/>
            </a:stretch>
          </p:blipFill>
          <p:spPr>
            <a:xfrm>
              <a:off x="304800" y="304800"/>
              <a:ext cx="9137888" cy="6906543"/>
            </a:xfrm>
            <a:prstGeom prst="rect">
              <a:avLst/>
            </a:prstGeom>
            <a:ln>
              <a:noFill/>
            </a:ln>
            <a:effectLst/>
          </p:spPr>
        </p:pic>
        <p:pic>
          <p:nvPicPr>
            <p:cNvPr id="220" name=""/>
            <p:cNvPicPr>
              <a:picLocks noChangeAspect="0"/>
            </p:cNvPicPr>
            <p:nvPr/>
          </p:nvPicPr>
          <p:blipFill>
            <a:blip r:embed="rId3">
              <a:extLst/>
            </a:blip>
            <a:stretch>
              <a:fillRect/>
            </a:stretch>
          </p:blipFill>
          <p:spPr>
            <a:xfrm>
              <a:off x="-1" y="0"/>
              <a:ext cx="9747489" cy="7566943"/>
            </a:xfrm>
            <a:prstGeom prst="rect">
              <a:avLst/>
            </a:prstGeom>
            <a:effectLst/>
          </p:spPr>
        </p:pic>
      </p:grpSp>
      <p:sp>
        <p:nvSpPr>
          <p:cNvPr id="223" name="Shape 223"/>
          <p:cNvSpPr/>
          <p:nvPr>
            <p:ph type="ctrTitle"/>
          </p:nvPr>
        </p:nvSpPr>
        <p:spPr>
          <a:xfrm>
            <a:off x="1270000" y="7366000"/>
            <a:ext cx="10464800" cy="2125748"/>
          </a:xfrm>
          <a:prstGeom prst="rect">
            <a:avLst/>
          </a:prstGeom>
        </p:spPr>
        <p:txBody>
          <a:bodyPr/>
          <a:lstStyle>
            <a:lvl1pPr defTabSz="310895">
              <a:defRPr sz="6120"/>
            </a:lvl1pPr>
          </a:lstStyle>
          <a:p>
            <a:pPr/>
            <a:r>
              <a:t>Which is Your Strongest Leg?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1017471" y="448448"/>
            <a:ext cx="10969858" cy="86018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200">
                <a:uFill>
                  <a:solidFill>
                    <a:srgbClr val="000000"/>
                  </a:solidFill>
                </a:uFill>
              </a:defRPr>
            </a:lvl1pPr>
          </a:lstStyle>
          <a:p>
            <a:pPr>
              <a:defRPr>
                <a:solidFill>
                  <a:srgbClr val="000000"/>
                </a:solidFill>
              </a:defRPr>
            </a:pPr>
            <a:r>
              <a:rPr>
                <a:solidFill>
                  <a:srgbClr val="FFFFFF"/>
                </a:solidFill>
              </a:rPr>
              <a:t>"Why else were individuals created, but that God, loving all infinitely, should love each differently? And this difference, so far from impairing, floods with meaning the love of all blessed creatures for one another, the communion of the saints."</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5" name="image.png"/>
          <p:cNvPicPr>
            <a:picLocks noChangeAspect="1"/>
          </p:cNvPicPr>
          <p:nvPr/>
        </p:nvPicPr>
        <p:blipFill>
          <a:blip r:embed="rId2">
            <a:extLst/>
          </a:blip>
          <a:stretch>
            <a:fillRect/>
          </a:stretch>
        </p:blipFill>
        <p:spPr>
          <a:xfrm>
            <a:off x="1310004" y="9525"/>
            <a:ext cx="10620588" cy="8455378"/>
          </a:xfrm>
          <a:prstGeom prst="rect">
            <a:avLst/>
          </a:prstGeom>
          <a:ln w="19050">
            <a:solidFill>
              <a:srgbClr val="000000"/>
            </a:solidFill>
          </a:ln>
        </p:spPr>
      </p:pic>
      <p:sp>
        <p:nvSpPr>
          <p:cNvPr id="226" name="Shape 226"/>
          <p:cNvSpPr/>
          <p:nvPr/>
        </p:nvSpPr>
        <p:spPr>
          <a:xfrm>
            <a:off x="1586864" y="2159000"/>
            <a:ext cx="3793068" cy="1446389"/>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p>
            <a:pPr marL="325120" indent="-325120" algn="l" defTabSz="1300480">
              <a:spcBef>
                <a:spcPts val="1100"/>
              </a:spcBef>
              <a:buClr>
                <a:srgbClr val="660033"/>
              </a:buClr>
              <a:buSzPct val="100000"/>
              <a:buFont typeface="Symbol"/>
              <a:buChar char="•"/>
              <a:defRPr b="1" sz="6826">
                <a:solidFill>
                  <a:srgbClr val="000000"/>
                </a:solidFill>
                <a:uFill>
                  <a:solidFill>
                    <a:srgbClr val="000000"/>
                  </a:solidFill>
                </a:uFill>
                <a:latin typeface="Arial"/>
                <a:ea typeface="Arial"/>
                <a:cs typeface="Arial"/>
                <a:sym typeface="Arial"/>
              </a:defRPr>
            </a:pPr>
            <a:r>
              <a:rPr i="1" sz="4551">
                <a:solidFill>
                  <a:srgbClr val="660033"/>
                </a:solidFill>
                <a:uFill>
                  <a:solidFill>
                    <a:srgbClr val="660033"/>
                  </a:solidFill>
                </a:uFill>
              </a:rPr>
              <a:t>Love </a:t>
            </a:r>
            <a:br>
              <a:rPr i="1" sz="4551">
                <a:solidFill>
                  <a:srgbClr val="660033"/>
                </a:solidFill>
                <a:uFill>
                  <a:solidFill>
                    <a:srgbClr val="660033"/>
                  </a:solidFill>
                </a:uFill>
              </a:rPr>
            </a:br>
            <a:r>
              <a:rPr i="1" sz="4551">
                <a:solidFill>
                  <a:srgbClr val="660033"/>
                </a:solidFill>
                <a:uFill>
                  <a:solidFill>
                    <a:srgbClr val="660033"/>
                  </a:solidFill>
                </a:uFill>
              </a:rPr>
              <a:t>God</a:t>
            </a:r>
          </a:p>
        </p:txBody>
      </p:sp>
      <p:sp>
        <p:nvSpPr>
          <p:cNvPr id="227" name="Shape 227"/>
          <p:cNvSpPr/>
          <p:nvPr/>
        </p:nvSpPr>
        <p:spPr>
          <a:xfrm>
            <a:off x="4618566" y="7332838"/>
            <a:ext cx="4262968" cy="78599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Love People</a:t>
            </a:r>
          </a:p>
        </p:txBody>
      </p:sp>
      <p:sp>
        <p:nvSpPr>
          <p:cNvPr id="228" name="Shape 228"/>
          <p:cNvSpPr/>
          <p:nvPr/>
        </p:nvSpPr>
        <p:spPr>
          <a:xfrm>
            <a:off x="8305164" y="2159000"/>
            <a:ext cx="3793068" cy="1446389"/>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Love the World</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0" name="image.png"/>
          <p:cNvPicPr>
            <a:picLocks noChangeAspect="1"/>
          </p:cNvPicPr>
          <p:nvPr/>
        </p:nvPicPr>
        <p:blipFill>
          <a:blip r:embed="rId2">
            <a:extLst/>
          </a:blip>
          <a:stretch>
            <a:fillRect/>
          </a:stretch>
        </p:blipFill>
        <p:spPr>
          <a:xfrm>
            <a:off x="1193800" y="660346"/>
            <a:ext cx="10620587" cy="8455379"/>
          </a:xfrm>
          <a:prstGeom prst="rect">
            <a:avLst/>
          </a:prstGeom>
          <a:ln w="19050">
            <a:solidFill>
              <a:srgbClr val="000000"/>
            </a:solidFill>
          </a:ln>
        </p:spPr>
      </p:pic>
      <p:sp>
        <p:nvSpPr>
          <p:cNvPr id="231" name="Shape 231"/>
          <p:cNvSpPr/>
          <p:nvPr/>
        </p:nvSpPr>
        <p:spPr>
          <a:xfrm>
            <a:off x="1079500" y="2819346"/>
            <a:ext cx="3793067" cy="144639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algn="l"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Christ Centered</a:t>
            </a:r>
          </a:p>
        </p:txBody>
      </p:sp>
      <p:sp>
        <p:nvSpPr>
          <p:cNvPr id="232" name="Shape 232"/>
          <p:cNvSpPr/>
          <p:nvPr/>
        </p:nvSpPr>
        <p:spPr>
          <a:xfrm>
            <a:off x="4762500" y="7912046"/>
            <a:ext cx="3793067" cy="1083734"/>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Healthy</a:t>
            </a:r>
          </a:p>
        </p:txBody>
      </p:sp>
      <p:sp>
        <p:nvSpPr>
          <p:cNvPr id="233" name="Shape 233"/>
          <p:cNvSpPr/>
          <p:nvPr/>
        </p:nvSpPr>
        <p:spPr>
          <a:xfrm>
            <a:off x="8229600" y="2819346"/>
            <a:ext cx="3793067" cy="1083735"/>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Missional</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5" name="image.png"/>
          <p:cNvPicPr>
            <a:picLocks noChangeAspect="1"/>
          </p:cNvPicPr>
          <p:nvPr/>
        </p:nvPicPr>
        <p:blipFill>
          <a:blip r:embed="rId2">
            <a:extLst/>
          </a:blip>
          <a:stretch>
            <a:fillRect/>
          </a:stretch>
        </p:blipFill>
        <p:spPr>
          <a:xfrm>
            <a:off x="1310004" y="9525"/>
            <a:ext cx="10620588" cy="8455378"/>
          </a:xfrm>
          <a:prstGeom prst="rect">
            <a:avLst/>
          </a:prstGeom>
          <a:ln w="19050">
            <a:solidFill>
              <a:srgbClr val="000000"/>
            </a:solidFill>
          </a:ln>
        </p:spPr>
      </p:pic>
      <p:sp>
        <p:nvSpPr>
          <p:cNvPr id="236" name="Shape 236"/>
          <p:cNvSpPr/>
          <p:nvPr/>
        </p:nvSpPr>
        <p:spPr>
          <a:xfrm>
            <a:off x="1586864" y="2159000"/>
            <a:ext cx="3793068" cy="1083734"/>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algn="l"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Beauty</a:t>
            </a:r>
          </a:p>
        </p:txBody>
      </p:sp>
      <p:sp>
        <p:nvSpPr>
          <p:cNvPr id="237" name="Shape 237"/>
          <p:cNvSpPr/>
          <p:nvPr/>
        </p:nvSpPr>
        <p:spPr>
          <a:xfrm>
            <a:off x="4723764" y="7661416"/>
            <a:ext cx="3793068" cy="1083735"/>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Goodness</a:t>
            </a:r>
          </a:p>
        </p:txBody>
      </p:sp>
      <p:sp>
        <p:nvSpPr>
          <p:cNvPr id="238" name="Shape 238"/>
          <p:cNvSpPr/>
          <p:nvPr/>
        </p:nvSpPr>
        <p:spPr>
          <a:xfrm>
            <a:off x="8305164" y="2159000"/>
            <a:ext cx="3793068" cy="1083734"/>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Truth</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0" name="image.png"/>
          <p:cNvPicPr>
            <a:picLocks noChangeAspect="1"/>
          </p:cNvPicPr>
          <p:nvPr/>
        </p:nvPicPr>
        <p:blipFill>
          <a:blip r:embed="rId2">
            <a:extLst/>
          </a:blip>
          <a:stretch>
            <a:fillRect/>
          </a:stretch>
        </p:blipFill>
        <p:spPr>
          <a:xfrm>
            <a:off x="1005442" y="9524"/>
            <a:ext cx="10620588" cy="8455379"/>
          </a:xfrm>
          <a:prstGeom prst="rect">
            <a:avLst/>
          </a:prstGeom>
          <a:ln w="19050">
            <a:solidFill>
              <a:srgbClr val="000000"/>
            </a:solidFill>
          </a:ln>
        </p:spPr>
      </p:pic>
      <p:sp>
        <p:nvSpPr>
          <p:cNvPr id="241" name="Shape 241"/>
          <p:cNvSpPr/>
          <p:nvPr/>
        </p:nvSpPr>
        <p:spPr>
          <a:xfrm>
            <a:off x="1315707" y="895067"/>
            <a:ext cx="3793068" cy="1083734"/>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algn="l"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Meaning</a:t>
            </a:r>
          </a:p>
        </p:txBody>
      </p:sp>
      <p:sp>
        <p:nvSpPr>
          <p:cNvPr id="242" name="Shape 242"/>
          <p:cNvSpPr/>
          <p:nvPr/>
        </p:nvSpPr>
        <p:spPr>
          <a:xfrm>
            <a:off x="4114640" y="7356854"/>
            <a:ext cx="4166396" cy="78599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Friendships</a:t>
            </a:r>
          </a:p>
        </p:txBody>
      </p:sp>
      <p:sp>
        <p:nvSpPr>
          <p:cNvPr id="243" name="Shape 243"/>
          <p:cNvSpPr/>
          <p:nvPr/>
        </p:nvSpPr>
        <p:spPr>
          <a:xfrm>
            <a:off x="7469398" y="1043939"/>
            <a:ext cx="4166156" cy="78599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Productivity</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image.png"/>
          <p:cNvPicPr>
            <a:picLocks noChangeAspect="1"/>
          </p:cNvPicPr>
          <p:nvPr/>
        </p:nvPicPr>
        <p:blipFill>
          <a:blip r:embed="rId2">
            <a:extLst/>
          </a:blip>
          <a:srcRect l="0" t="0" r="0" b="0"/>
          <a:stretch>
            <a:fillRect/>
          </a:stretch>
        </p:blipFill>
        <p:spPr>
          <a:xfrm>
            <a:off x="1005442" y="9525"/>
            <a:ext cx="10620588" cy="8455378"/>
          </a:xfrm>
          <a:prstGeom prst="rect">
            <a:avLst/>
          </a:prstGeom>
          <a:ln w="19050">
            <a:solidFill>
              <a:srgbClr val="000000"/>
            </a:solidFill>
          </a:ln>
        </p:spPr>
      </p:pic>
      <p:sp>
        <p:nvSpPr>
          <p:cNvPr id="246" name="Shape 246"/>
          <p:cNvSpPr/>
          <p:nvPr/>
        </p:nvSpPr>
        <p:spPr>
          <a:xfrm>
            <a:off x="1452760" y="2049466"/>
            <a:ext cx="3793068" cy="1083735"/>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algn="l"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Heart</a:t>
            </a:r>
          </a:p>
        </p:txBody>
      </p:sp>
      <p:sp>
        <p:nvSpPr>
          <p:cNvPr id="247" name="Shape 247"/>
          <p:cNvSpPr/>
          <p:nvPr/>
        </p:nvSpPr>
        <p:spPr>
          <a:xfrm>
            <a:off x="4114640" y="7356854"/>
            <a:ext cx="4166396" cy="78599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Soul</a:t>
            </a:r>
          </a:p>
        </p:txBody>
      </p:sp>
      <p:sp>
        <p:nvSpPr>
          <p:cNvPr id="248" name="Shape 248"/>
          <p:cNvSpPr/>
          <p:nvPr/>
        </p:nvSpPr>
        <p:spPr>
          <a:xfrm>
            <a:off x="8281035" y="2049467"/>
            <a:ext cx="4166157" cy="785990"/>
          </a:xfrm>
          <a:prstGeom prst="rect">
            <a:avLst/>
          </a:prstGeom>
          <a:ln w="12700">
            <a:miter lim="400000"/>
          </a:ln>
          <a:extLst>
            <a:ext uri="{C572A759-6A51-4108-AA02-DFA0A04FC94B}">
              <ma14:wrappingTextBoxFlag xmlns:ma14="http://schemas.microsoft.com/office/mac/drawingml/2011/main" val="1"/>
            </a:ext>
          </a:extLst>
        </p:spPr>
        <p:txBody>
          <a:bodyPr lIns="126435" tIns="72248" rIns="126435" bIns="72248">
            <a:spAutoFit/>
          </a:bodyPr>
          <a:lstStyle>
            <a:lvl1pPr marL="325120" indent="-325120" defTabSz="1300480">
              <a:spcBef>
                <a:spcPts val="1100"/>
              </a:spcBef>
              <a:buClr>
                <a:srgbClr val="660033"/>
              </a:buClr>
              <a:buSzPct val="100000"/>
              <a:buFont typeface="Symbol"/>
              <a:buChar char="•"/>
              <a:defRPr b="1" i="1" sz="4551">
                <a:solidFill>
                  <a:srgbClr val="660033"/>
                </a:solidFill>
                <a:uFill>
                  <a:solidFill>
                    <a:srgbClr val="660033"/>
                  </a:solidFill>
                </a:uFill>
                <a:latin typeface="Arial"/>
                <a:ea typeface="Arial"/>
                <a:cs typeface="Arial"/>
                <a:sym typeface="Arial"/>
              </a:defRPr>
            </a:lvl1pPr>
          </a:lstStyle>
          <a:p>
            <a:pPr>
              <a:defRPr i="0" sz="6826">
                <a:solidFill>
                  <a:srgbClr val="000000"/>
                </a:solidFill>
                <a:uFill>
                  <a:solidFill>
                    <a:srgbClr val="000000"/>
                  </a:solidFill>
                </a:uFill>
              </a:defRPr>
            </a:pPr>
            <a:r>
              <a:rPr i="1" sz="4551">
                <a:solidFill>
                  <a:srgbClr val="660033"/>
                </a:solidFill>
                <a:uFill>
                  <a:solidFill>
                    <a:srgbClr val="660033"/>
                  </a:solidFill>
                </a:uFill>
              </a:rPr>
              <a:t>Mind</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50" name="Table 250"/>
          <p:cNvGraphicFramePr/>
          <p:nvPr/>
        </p:nvGraphicFramePr>
        <p:xfrm>
          <a:off x="2443490" y="-16869"/>
          <a:ext cx="8395753" cy="974507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959262"/>
                <a:gridCol w="2718245"/>
                <a:gridCol w="2718245"/>
              </a:tblGrid>
              <a:tr h="649671">
                <a:tc>
                  <a:txBody>
                    <a:bodyPr/>
                    <a:lstStyle/>
                    <a:p>
                      <a:pPr>
                        <a:defRPr sz="1200">
                          <a:solidFill>
                            <a:srgbClr val="000000"/>
                          </a:solidFill>
                          <a:latin typeface="TimesNewRomanPSMT"/>
                          <a:ea typeface="TimesNewRomanPSMT"/>
                          <a:cs typeface="TimesNewRomanPSMT"/>
                          <a:sym typeface="TimesNewRomanPSMT"/>
                        </a:defRPr>
                      </a:pPr>
                      <a:r>
                        <a:rPr sz="2800">
                          <a:latin typeface="Chalkboard SE Bold"/>
                          <a:ea typeface="Chalkboard SE Bold"/>
                          <a:cs typeface="Chalkboard SE Bold"/>
                          <a:sym typeface="Chalkboard SE Bold"/>
                        </a:rPr>
                        <a:t>Spirituality</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B0B3B2"/>
                    </a:solidFill>
                  </a:tcPr>
                </a:tc>
                <a:tc>
                  <a:txBody>
                    <a:bodyPr/>
                    <a:lstStyle/>
                    <a:p>
                      <a:pPr>
                        <a:defRPr sz="1200">
                          <a:solidFill>
                            <a:srgbClr val="000000"/>
                          </a:solidFill>
                          <a:latin typeface="TimesNewRomanPSMT"/>
                          <a:ea typeface="TimesNewRomanPSMT"/>
                          <a:cs typeface="TimesNewRomanPSMT"/>
                          <a:sym typeface="TimesNewRomanPSMT"/>
                        </a:defRPr>
                      </a:pPr>
                      <a:r>
                        <a:rPr sz="2800">
                          <a:latin typeface="Chalkboard SE Bold"/>
                          <a:ea typeface="Chalkboard SE Bold"/>
                          <a:cs typeface="Chalkboard SE Bold"/>
                          <a:sym typeface="Chalkboard SE Bold"/>
                        </a:rPr>
                        <a:t>Chemistry</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B0B3B2"/>
                    </a:solidFill>
                  </a:tcPr>
                </a:tc>
                <a:tc>
                  <a:txBody>
                    <a:bodyPr/>
                    <a:lstStyle/>
                    <a:p>
                      <a:pPr>
                        <a:defRPr sz="1200">
                          <a:solidFill>
                            <a:srgbClr val="000000"/>
                          </a:solidFill>
                          <a:latin typeface="TimesNewRomanPSMT"/>
                          <a:ea typeface="TimesNewRomanPSMT"/>
                          <a:cs typeface="TimesNewRomanPSMT"/>
                          <a:sym typeface="TimesNewRomanPSMT"/>
                        </a:defRPr>
                      </a:pPr>
                      <a:r>
                        <a:rPr sz="2800">
                          <a:latin typeface="Chalkboard SE Bold"/>
                          <a:ea typeface="Chalkboard SE Bold"/>
                          <a:cs typeface="Chalkboard SE Bold"/>
                          <a:sym typeface="Chalkboard SE Bold"/>
                        </a:rPr>
                        <a:t>Strategy</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B0B3B2"/>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400">
                          <a:latin typeface="Chalkboard SE Regular"/>
                          <a:ea typeface="Chalkboard SE Regular"/>
                          <a:cs typeface="Chalkboard SE Regular"/>
                          <a:sym typeface="Chalkboard SE Regular"/>
                        </a:rPr>
                        <a:t>Loving God</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400">
                          <a:latin typeface="Chalkboard SE Regular"/>
                          <a:ea typeface="Chalkboard SE Regular"/>
                          <a:cs typeface="Chalkboard SE Regular"/>
                          <a:sym typeface="Chalkboard SE Regular"/>
                        </a:rPr>
                        <a:t>Loving People</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400">
                          <a:latin typeface="Chalkboard SE Regular"/>
                          <a:ea typeface="Chalkboard SE Regular"/>
                          <a:cs typeface="Chalkboard SE Regular"/>
                          <a:sym typeface="Chalkboard SE Regular"/>
                        </a:rPr>
                        <a:t>Loving the World</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Great Commandment A</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Great Commandment</a:t>
                      </a:r>
                      <a:r>
                        <a:rPr sz="2000"/>
                        <a:t> B</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Great Commission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Receive The Vision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1900">
                          <a:latin typeface="Chalkboard SE Regular"/>
                          <a:ea typeface="Chalkboard SE Regular"/>
                          <a:cs typeface="Chalkboard SE Regular"/>
                          <a:sym typeface="Chalkboard SE Regular"/>
                        </a:rPr>
                        <a:t>Rally Around The Vision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Implement The Vision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Praying Together</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Playing Together</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000">
                          <a:latin typeface="Chalkboard SE Regular"/>
                          <a:ea typeface="Chalkboard SE Regular"/>
                          <a:cs typeface="Chalkboard SE Regular"/>
                          <a:sym typeface="Chalkboard SE Regular"/>
                        </a:rPr>
                        <a:t>Planning Together</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400">
                          <a:latin typeface="Chalkboard SE Regular"/>
                          <a:ea typeface="Chalkboard SE Regular"/>
                          <a:cs typeface="Chalkboard SE Regular"/>
                          <a:sym typeface="Chalkboard SE Regular"/>
                        </a:rPr>
                        <a:t>Spirit</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a:solidFill>
                            <a:srgbClr val="000000"/>
                          </a:solidFill>
                        </a:defRPr>
                      </a:pPr>
                      <a:r>
                        <a:rPr sz="2400">
                          <a:latin typeface="Chalkboard SE Regular"/>
                          <a:ea typeface="Chalkboard SE Regular"/>
                          <a:cs typeface="Chalkboard SE Regular"/>
                          <a:sym typeface="Chalkboard SE Regular"/>
                        </a:rPr>
                        <a:t>Soul</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400">
                          <a:latin typeface="Chalkboard SE Regular"/>
                          <a:ea typeface="Chalkboard SE Regular"/>
                          <a:cs typeface="Chalkboard SE Regular"/>
                          <a:sym typeface="Chalkboard SE Regular"/>
                        </a:rPr>
                        <a:t>Mind</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Higher Up</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Deeper In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Further Out</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Eyes Of Faith</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Hearts Of Love</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Hands To Work</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a:solidFill>
                            <a:srgbClr val="000000"/>
                          </a:solidFill>
                        </a:defRPr>
                      </a:pPr>
                      <a:r>
                        <a:rPr sz="2500">
                          <a:latin typeface="Chalkboard SE Regular"/>
                          <a:ea typeface="Chalkboard SE Regular"/>
                          <a:cs typeface="Chalkboard SE Regular"/>
                          <a:sym typeface="Chalkboard SE Regular"/>
                        </a:rPr>
                        <a:t>Beauty</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a:solidFill>
                            <a:srgbClr val="000000"/>
                          </a:solidFill>
                        </a:defRPr>
                      </a:pPr>
                      <a:r>
                        <a:rPr sz="2400">
                          <a:latin typeface="Chalkboard SE Regular"/>
                          <a:ea typeface="Chalkboard SE Regular"/>
                          <a:cs typeface="Chalkboard SE Regular"/>
                          <a:sym typeface="Chalkboard SE Regular"/>
                        </a:rPr>
                        <a:t>Goodness</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a:solidFill>
                            <a:srgbClr val="000000"/>
                          </a:solidFill>
                        </a:defRPr>
                      </a:pPr>
                      <a:r>
                        <a:rPr sz="2400">
                          <a:latin typeface="Chalkboard SE Regular"/>
                          <a:ea typeface="Chalkboard SE Regular"/>
                          <a:cs typeface="Chalkboard SE Regular"/>
                          <a:sym typeface="Chalkboard SE Regular"/>
                        </a:rPr>
                        <a:t>Truth</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Why?</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Who?</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How?</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Surrender</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Gather</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Advance</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Sanctuary</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Fellowship Hall</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Board Room</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Past Orientation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Present Orientation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Future Orientation</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Pulpit</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Coffee Cup</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Whiteboard</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r h="649671">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Christ</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sz="1200">
                          <a:solidFill>
                            <a:srgbClr val="000000"/>
                          </a:solidFill>
                          <a:latin typeface="TimesNewRomanPSMT"/>
                          <a:ea typeface="TimesNewRomanPSMT"/>
                          <a:cs typeface="TimesNewRomanPSMT"/>
                          <a:sym typeface="TimesNewRomanPSMT"/>
                        </a:defRPr>
                      </a:pPr>
                      <a:r>
                        <a:rPr sz="2200">
                          <a:latin typeface="Chalkboard SE Regular"/>
                          <a:ea typeface="Chalkboard SE Regular"/>
                          <a:cs typeface="Chalkboard SE Regular"/>
                          <a:sym typeface="Chalkboard SE Regular"/>
                        </a:rPr>
                        <a:t>Community</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c>
                  <a:txBody>
                    <a:bodyPr/>
                    <a:lstStyle/>
                    <a:p>
                      <a:pPr>
                        <a:defRPr>
                          <a:solidFill>
                            <a:srgbClr val="000000"/>
                          </a:solidFill>
                        </a:defRPr>
                      </a:pPr>
                      <a:r>
                        <a:rPr sz="2200">
                          <a:latin typeface="Chalkboard SE Regular"/>
                          <a:ea typeface="Chalkboard SE Regular"/>
                          <a:cs typeface="Chalkboard SE Regular"/>
                          <a:sym typeface="Chalkboard SE Regular"/>
                        </a:rPr>
                        <a:t>Cause</a:t>
                      </a:r>
                    </a:p>
                  </a:txBody>
                  <a:tcPr marL="50800" marR="50800" marT="50800" marB="50800" anchor="t" anchorCtr="0" horzOverflow="overflow">
                    <a:lnL w="12700">
                      <a:solidFill>
                        <a:srgbClr val="B2B2B2"/>
                      </a:solidFill>
                      <a:miter lim="400000"/>
                    </a:lnL>
                    <a:lnR w="12700">
                      <a:solidFill>
                        <a:srgbClr val="B2B2B2"/>
                      </a:solidFill>
                      <a:miter lim="400000"/>
                    </a:lnR>
                    <a:lnT w="12700">
                      <a:solidFill>
                        <a:srgbClr val="B2B2B2"/>
                      </a:solidFill>
                      <a:miter lim="400000"/>
                    </a:lnT>
                    <a:lnB w="12700">
                      <a:solidFill>
                        <a:srgbClr val="B2B2B2"/>
                      </a:solidFill>
                      <a:miter lim="400000"/>
                    </a:lnB>
                    <a:solidFill>
                      <a:srgbClr val="FFFFFF"/>
                    </a:solidFill>
                  </a:tcPr>
                </a:tc>
              </a:tr>
            </a:tbl>
          </a:graphicData>
        </a:graphic>
      </p:graphicFrame>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720523" y="411166"/>
            <a:ext cx="11563754" cy="11759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800"/>
            </a:pPr>
            <a:r>
              <a:t>Your Strongest </a:t>
            </a:r>
          </a:p>
          <a:p>
            <a:pPr>
              <a:defRPr sz="10800"/>
            </a:pPr>
            <a:r>
              <a:t>Leg is What You Serve God with.</a:t>
            </a:r>
          </a:p>
          <a:p>
            <a:pPr>
              <a:defRPr sz="10000"/>
            </a:pP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xfrm>
            <a:off x="1300480" y="833619"/>
            <a:ext cx="10281919" cy="7568606"/>
          </a:xfrm>
          <a:prstGeom prst="rect">
            <a:avLst/>
          </a:prstGeom>
        </p:spPr>
        <p:txBody>
          <a:bodyPr/>
          <a:lstStyle>
            <a:lvl1pPr>
              <a:defRPr sz="7000"/>
            </a:lvl1pPr>
          </a:lstStyle>
          <a:p>
            <a:pPr/>
            <a:r>
              <a:t>Spirituality people use beauty, depth, integrity, creativity to help other people love God.</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1300480" y="833619"/>
            <a:ext cx="10281919" cy="7568606"/>
          </a:xfrm>
          <a:prstGeom prst="rect">
            <a:avLst/>
          </a:prstGeom>
        </p:spPr>
        <p:txBody>
          <a:bodyPr/>
          <a:lstStyle/>
          <a:p>
            <a:pPr>
              <a:defRPr sz="7000"/>
            </a:pPr>
            <a:r>
              <a:t>Chemistry people use goodness, relationship, fun, </a:t>
            </a:r>
          </a:p>
          <a:p>
            <a:pPr>
              <a:defRPr sz="7000"/>
            </a:pPr>
            <a:r>
              <a:t>and connection to show love to other people.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1162418" y="-1"/>
            <a:ext cx="10558042" cy="9184575"/>
          </a:xfrm>
          <a:prstGeom prst="rect">
            <a:avLst/>
          </a:prstGeom>
        </p:spPr>
        <p:txBody>
          <a:bodyPr/>
          <a:lstStyle>
            <a:lvl1pPr defTabSz="278892">
              <a:defRPr sz="6100"/>
            </a:lvl1pPr>
          </a:lstStyle>
          <a:p>
            <a:pPr/>
            <a:r>
              <a:t>Strategy people use physical accomplishment, efficiency, organization and expansion to love the world, by fulfilling the mission of God in the world.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nvSpPr>
        <p:spPr>
          <a:xfrm>
            <a:off x="1017471" y="843218"/>
            <a:ext cx="10969858" cy="77509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200">
                <a:uFill>
                  <a:solidFill>
                    <a:srgbClr val="000000"/>
                  </a:solidFill>
                </a:uFill>
              </a:defRPr>
            </a:lvl1pPr>
          </a:lstStyle>
          <a:p>
            <a:pPr>
              <a:defRPr>
                <a:solidFill>
                  <a:srgbClr val="000000"/>
                </a:solidFill>
              </a:defRPr>
            </a:pPr>
            <a:r>
              <a:rPr>
                <a:solidFill>
                  <a:srgbClr val="FFFFFF"/>
                </a:solidFill>
              </a:rPr>
              <a:t>"If all experienced God in the same way and returned Him an identical worship, the song of the Church triumphant would have no symphony, it would be like an orchestra in which all the instruments played the same note.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nvSpPr>
        <p:spPr>
          <a:xfrm>
            <a:off x="720523" y="993404"/>
            <a:ext cx="11563754" cy="68826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000"/>
            </a:pPr>
            <a:r>
              <a:t>You Serve God with Your </a:t>
            </a:r>
          </a:p>
          <a:p>
            <a:pPr>
              <a:defRPr sz="8000"/>
            </a:pPr>
            <a:r>
              <a:t>Strongest Leg.</a:t>
            </a:r>
          </a:p>
          <a:p>
            <a:pPr>
              <a:defRPr sz="10000"/>
            </a:pP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nvSpPr>
        <p:spPr>
          <a:xfrm>
            <a:off x="524935" y="-12701"/>
            <a:ext cx="11617445" cy="9610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800"/>
            </a:lvl1pPr>
          </a:lstStyle>
          <a:p>
            <a:pPr/>
            <a:r>
              <a:t>How does this give you clearer focus on how You Can Serve God?</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720523" y="2287062"/>
            <a:ext cx="11563754" cy="47644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000"/>
            </a:pPr>
            <a:r>
              <a:t>But . . . There's More!!</a:t>
            </a:r>
          </a:p>
          <a:p>
            <a:pPr>
              <a:defRPr sz="6400"/>
            </a:pP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nvSpPr>
        <p:spPr>
          <a:xfrm>
            <a:off x="720523" y="204262"/>
            <a:ext cx="11563754" cy="89300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000"/>
            </a:pPr>
            <a:r>
              <a:t>But . . . You Lead with Your Style.</a:t>
            </a:r>
          </a:p>
          <a:p>
            <a:pPr>
              <a:defRPr sz="6400"/>
            </a:pPr>
          </a:p>
          <a:p>
            <a:pPr>
              <a:defRPr sz="6400"/>
            </a:pPr>
            <a:r>
              <a:t>Your Style will give you much more specificity about how you God will produce much fruit through your Ministry.</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xfrm>
            <a:off x="1300480" y="1473200"/>
            <a:ext cx="10464801" cy="7032291"/>
          </a:xfrm>
          <a:prstGeom prst="rect">
            <a:avLst/>
          </a:prstGeom>
        </p:spPr>
        <p:txBody>
          <a:bodyPr/>
          <a:lstStyle/>
          <a:p>
            <a:pPr defTabSz="416052">
              <a:defRPr sz="20020"/>
            </a:pPr>
            <a:r>
              <a:t>The Six</a:t>
            </a:r>
          </a:p>
          <a:p>
            <a:pPr defTabSz="416052">
              <a:defRPr sz="20020"/>
            </a:pPr>
            <a:r>
              <a:t>STYLES</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70" name="Shape 270"/>
          <p:cNvSpPr/>
          <p:nvPr/>
        </p:nvSpPr>
        <p:spPr>
          <a:xfrm>
            <a:off x="3576320" y="2709333"/>
            <a:ext cx="5635414" cy="5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a:solidFill>
              <a:srgbClr val="000000"/>
            </a:solidFill>
          </a:ln>
        </p:spPr>
        <p:txBody>
          <a:bodyPr lIns="50800" tIns="50800" rIns="50800" bIns="50800"/>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271" name="Shape 271"/>
          <p:cNvSpPr/>
          <p:nvPr/>
        </p:nvSpPr>
        <p:spPr>
          <a:xfrm rot="1089772">
            <a:off x="4156035" y="5548396"/>
            <a:ext cx="1109668" cy="167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272" name="Shape 272"/>
          <p:cNvSpPr/>
          <p:nvPr/>
        </p:nvSpPr>
        <p:spPr>
          <a:xfrm rot="7216946">
            <a:off x="5537780" y="2172938"/>
            <a:ext cx="1329913" cy="254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471" y="1373"/>
                  <a:pt x="21600" y="8395"/>
                  <a:pt x="21600" y="16619"/>
                </a:cubicBezTo>
                <a:cubicBezTo>
                  <a:pt x="21600" y="18308"/>
                  <a:pt x="21209" y="19986"/>
                  <a:pt x="20442"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273" name="Shape 273"/>
          <p:cNvSpPr/>
          <p:nvPr/>
        </p:nvSpPr>
        <p:spPr>
          <a:xfrm rot="13329161">
            <a:off x="7691040" y="5464939"/>
            <a:ext cx="1109669" cy="1682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grpSp>
        <p:nvGrpSpPr>
          <p:cNvPr id="276" name="Group 276"/>
          <p:cNvGrpSpPr/>
          <p:nvPr/>
        </p:nvGrpSpPr>
        <p:grpSpPr>
          <a:xfrm>
            <a:off x="2935361" y="2704570"/>
            <a:ext cx="1755863" cy="1112854"/>
            <a:chOff x="0" y="0"/>
            <a:chExt cx="1755862" cy="1112852"/>
          </a:xfrm>
        </p:grpSpPr>
        <p:sp>
          <p:nvSpPr>
            <p:cNvPr id="274" name="Shape 274"/>
            <p:cNvSpPr/>
            <p:nvPr/>
          </p:nvSpPr>
          <p:spPr>
            <a:xfrm>
              <a:off x="0" y="0"/>
              <a:ext cx="1521990" cy="1112853"/>
            </a:xfrm>
            <a:prstGeom prst="rect">
              <a:avLst/>
            </a:prstGeom>
            <a:solidFill>
              <a:srgbClr val="FFFFFF"/>
            </a:solidFill>
            <a:ln w="13546" cap="flat">
              <a:solidFill>
                <a:srgbClr val="FFFFFF"/>
              </a:solidFill>
              <a:prstDash val="solid"/>
              <a:miter lim="800000"/>
            </a:ln>
            <a:effectLst/>
          </p:spPr>
          <p:txBody>
            <a:bodyPr wrap="square" lIns="72248" tIns="72248" rIns="72248" bIns="72248" numCol="1" anchor="t">
              <a:noAutofit/>
            </a:bodyPr>
            <a:lstStyle/>
            <a:p>
              <a:pPr defTabSz="1300480">
                <a:spcBef>
                  <a:spcPts val="1000"/>
                </a:spcBef>
                <a:defRPr sz="2560">
                  <a:solidFill>
                    <a:srgbClr val="C0504D"/>
                  </a:solidFill>
                  <a:uFill>
                    <a:solidFill>
                      <a:srgbClr val="C0504D"/>
                    </a:solidFill>
                  </a:uFill>
                  <a:latin typeface="Arial"/>
                  <a:ea typeface="Arial"/>
                  <a:cs typeface="Arial"/>
                  <a:sym typeface="Arial"/>
                </a:defRPr>
              </a:pPr>
            </a:p>
          </p:txBody>
        </p:sp>
        <p:sp>
          <p:nvSpPr>
            <p:cNvPr id="275" name="Shape 275"/>
            <p:cNvSpPr/>
            <p:nvPr/>
          </p:nvSpPr>
          <p:spPr>
            <a:xfrm>
              <a:off x="0" y="0"/>
              <a:ext cx="1755863" cy="1107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800">
                  <a:solidFill>
                    <a:schemeClr val="accent3">
                      <a:satOff val="43574"/>
                      <a:lumOff val="-20240"/>
                    </a:schemeClr>
                  </a:solidFill>
                  <a:uFill>
                    <a:solidFill>
                      <a:srgbClr val="000000"/>
                    </a:solidFill>
                  </a:uFill>
                  <a:latin typeface="Arial Rounded MT Bold"/>
                  <a:ea typeface="Arial Rounded MT Bold"/>
                  <a:cs typeface="Arial Rounded MT Bold"/>
                  <a:sym typeface="Arial Rounded MT Bold"/>
                </a:defRPr>
              </a:pPr>
              <a:r>
                <a:t>El Lider</a:t>
              </a:r>
              <a:br/>
              <a:r>
                <a:t>Sagrado</a:t>
              </a:r>
            </a:p>
          </p:txBody>
        </p:sp>
      </p:grpSp>
      <p:grpSp>
        <p:nvGrpSpPr>
          <p:cNvPr id="279" name="Group 279"/>
          <p:cNvGrpSpPr/>
          <p:nvPr/>
        </p:nvGrpSpPr>
        <p:grpSpPr>
          <a:xfrm>
            <a:off x="8406975" y="4913489"/>
            <a:ext cx="2499775" cy="1101078"/>
            <a:chOff x="0" y="0"/>
            <a:chExt cx="2499773" cy="1101076"/>
          </a:xfrm>
        </p:grpSpPr>
        <p:sp>
          <p:nvSpPr>
            <p:cNvPr id="277" name="Shape 277"/>
            <p:cNvSpPr/>
            <p:nvPr/>
          </p:nvSpPr>
          <p:spPr>
            <a:xfrm>
              <a:off x="0" y="0"/>
              <a:ext cx="2339879" cy="86206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20A49E"/>
                  </a:solidFill>
                  <a:uFill>
                    <a:solidFill>
                      <a:srgbClr val="20A49E"/>
                    </a:solidFill>
                  </a:uFill>
                  <a:latin typeface="Arial"/>
                  <a:ea typeface="Arial"/>
                  <a:cs typeface="Arial"/>
                  <a:sym typeface="Arial"/>
                </a:defRPr>
              </a:pPr>
            </a:p>
          </p:txBody>
        </p:sp>
        <p:sp>
          <p:nvSpPr>
            <p:cNvPr id="278" name="Shape 278"/>
            <p:cNvSpPr/>
            <p:nvPr/>
          </p:nvSpPr>
          <p:spPr>
            <a:xfrm>
              <a:off x="0" y="0"/>
              <a:ext cx="2499774" cy="11010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chemeClr val="accent6">
                      <a:hueOff val="1214924"/>
                      <a:satOff val="35159"/>
                      <a:lumOff val="-26071"/>
                    </a:schemeClr>
                  </a:solidFill>
                  <a:uFill>
                    <a:solidFill>
                      <a:srgbClr val="000000"/>
                    </a:solidFill>
                  </a:uFill>
                  <a:latin typeface="Arial Rounded MT Bold"/>
                  <a:ea typeface="Arial Rounded MT Bold"/>
                  <a:cs typeface="Arial Rounded MT Bold"/>
                  <a:sym typeface="Arial Rounded MT Bold"/>
                </a:defRPr>
              </a:pPr>
              <a:r>
                <a:t>El Lider</a:t>
              </a:r>
              <a:br/>
              <a:r>
                <a:t>Inspirador </a:t>
              </a:r>
            </a:p>
          </p:txBody>
        </p:sp>
      </p:grpSp>
      <p:grpSp>
        <p:nvGrpSpPr>
          <p:cNvPr id="282" name="Group 282"/>
          <p:cNvGrpSpPr/>
          <p:nvPr/>
        </p:nvGrpSpPr>
        <p:grpSpPr>
          <a:xfrm>
            <a:off x="1950719" y="4961735"/>
            <a:ext cx="2339879" cy="903113"/>
            <a:chOff x="0" y="0"/>
            <a:chExt cx="2339878" cy="903111"/>
          </a:xfrm>
        </p:grpSpPr>
        <p:sp>
          <p:nvSpPr>
            <p:cNvPr id="280" name="Shape 280"/>
            <p:cNvSpPr/>
            <p:nvPr/>
          </p:nvSpPr>
          <p:spPr>
            <a:xfrm>
              <a:off x="0" y="0"/>
              <a:ext cx="2339879" cy="86206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800080"/>
                  </a:solidFill>
                  <a:uFill>
                    <a:solidFill>
                      <a:srgbClr val="800080"/>
                    </a:solidFill>
                  </a:uFill>
                  <a:latin typeface="Arial"/>
                  <a:ea typeface="Arial"/>
                  <a:cs typeface="Arial"/>
                  <a:sym typeface="Arial"/>
                </a:defRPr>
              </a:pPr>
            </a:p>
          </p:txBody>
        </p:sp>
        <p:sp>
          <p:nvSpPr>
            <p:cNvPr id="281" name="Shape 281"/>
            <p:cNvSpPr/>
            <p:nvPr/>
          </p:nvSpPr>
          <p:spPr>
            <a:xfrm>
              <a:off x="0" y="0"/>
              <a:ext cx="2339879" cy="9031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800">
                  <a:solidFill>
                    <a:schemeClr val="accent4">
                      <a:hueOff val="932391"/>
                      <a:satOff val="23072"/>
                      <a:lumOff val="-19699"/>
                    </a:schemeClr>
                  </a:solidFill>
                  <a:uFill>
                    <a:solidFill>
                      <a:srgbClr val="000000"/>
                    </a:solidFill>
                  </a:uFill>
                  <a:latin typeface="Arial Rounded MT Bold"/>
                  <a:ea typeface="Arial Rounded MT Bold"/>
                  <a:cs typeface="Arial Rounded MT Bold"/>
                  <a:sym typeface="Arial Rounded MT Bold"/>
                </a:defRPr>
              </a:pPr>
              <a:r>
                <a:t>El Lider</a:t>
              </a:r>
              <a:br/>
              <a:r>
                <a:t>Imaginativo</a:t>
              </a:r>
            </a:p>
          </p:txBody>
        </p:sp>
      </p:grpSp>
      <p:grpSp>
        <p:nvGrpSpPr>
          <p:cNvPr id="285" name="Group 285"/>
          <p:cNvGrpSpPr/>
          <p:nvPr/>
        </p:nvGrpSpPr>
        <p:grpSpPr>
          <a:xfrm>
            <a:off x="3571557" y="7261013"/>
            <a:ext cx="2439357" cy="1233698"/>
            <a:chOff x="0" y="0"/>
            <a:chExt cx="2439355" cy="1233696"/>
          </a:xfrm>
        </p:grpSpPr>
        <p:sp>
          <p:nvSpPr>
            <p:cNvPr id="283" name="Shape 283"/>
            <p:cNvSpPr/>
            <p:nvPr/>
          </p:nvSpPr>
          <p:spPr>
            <a:xfrm>
              <a:off x="0" y="0"/>
              <a:ext cx="2078142" cy="1200306"/>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4F81BD"/>
                  </a:solidFill>
                  <a:uFill>
                    <a:solidFill>
                      <a:srgbClr val="4F81BD"/>
                    </a:solidFill>
                  </a:uFill>
                  <a:latin typeface="Arial"/>
                  <a:ea typeface="Arial"/>
                  <a:cs typeface="Arial"/>
                  <a:sym typeface="Arial"/>
                </a:defRPr>
              </a:pPr>
            </a:p>
          </p:txBody>
        </p:sp>
        <p:sp>
          <p:nvSpPr>
            <p:cNvPr id="284" name="Shape 284"/>
            <p:cNvSpPr/>
            <p:nvPr/>
          </p:nvSpPr>
          <p:spPr>
            <a:xfrm>
              <a:off x="0" y="0"/>
              <a:ext cx="2439356" cy="1233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800">
                  <a:solidFill>
                    <a:schemeClr val="accent5">
                      <a:hueOff val="-434403"/>
                      <a:satOff val="71612"/>
                      <a:lumOff val="-35605"/>
                    </a:schemeClr>
                  </a:solidFill>
                  <a:uFill>
                    <a:solidFill>
                      <a:srgbClr val="000000"/>
                    </a:solidFill>
                  </a:uFill>
                  <a:latin typeface="Arial Rounded MT Bold"/>
                  <a:ea typeface="Arial Rounded MT Bold"/>
                  <a:cs typeface="Arial Rounded MT Bold"/>
                  <a:sym typeface="Arial Rounded MT Bold"/>
                </a:defRPr>
              </a:pPr>
              <a:r>
                <a:t>El Lider</a:t>
              </a:r>
              <a:br/>
              <a:r>
                <a:t>Misionale </a:t>
              </a:r>
            </a:p>
          </p:txBody>
        </p:sp>
      </p:grpSp>
      <p:grpSp>
        <p:nvGrpSpPr>
          <p:cNvPr id="288" name="Group 288"/>
          <p:cNvGrpSpPr/>
          <p:nvPr/>
        </p:nvGrpSpPr>
        <p:grpSpPr>
          <a:xfrm>
            <a:off x="7639301" y="7237547"/>
            <a:ext cx="2424275" cy="954559"/>
            <a:chOff x="0" y="0"/>
            <a:chExt cx="2424273" cy="954558"/>
          </a:xfrm>
        </p:grpSpPr>
        <p:sp>
          <p:nvSpPr>
            <p:cNvPr id="286" name="Shape 286"/>
            <p:cNvSpPr/>
            <p:nvPr/>
          </p:nvSpPr>
          <p:spPr>
            <a:xfrm>
              <a:off x="0" y="0"/>
              <a:ext cx="2424274" cy="954559"/>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FF"/>
                  </a:solidFill>
                  <a:uFill>
                    <a:solidFill>
                      <a:srgbClr val="0000FF"/>
                    </a:solidFill>
                  </a:uFill>
                  <a:latin typeface="Arial"/>
                  <a:ea typeface="Arial"/>
                  <a:cs typeface="Arial"/>
                  <a:sym typeface="Arial"/>
                </a:defRPr>
              </a:pPr>
            </a:p>
          </p:txBody>
        </p:sp>
        <p:sp>
          <p:nvSpPr>
            <p:cNvPr id="287" name="Shape 287"/>
            <p:cNvSpPr/>
            <p:nvPr/>
          </p:nvSpPr>
          <p:spPr>
            <a:xfrm>
              <a:off x="0" y="0"/>
              <a:ext cx="2424274" cy="888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800">
                  <a:solidFill>
                    <a:schemeClr val="accent5">
                      <a:hueOff val="-351253"/>
                      <a:satOff val="53678"/>
                      <a:lumOff val="-16847"/>
                    </a:schemeClr>
                  </a:solidFill>
                  <a:uFill>
                    <a:solidFill>
                      <a:srgbClr val="000000"/>
                    </a:solidFill>
                  </a:uFill>
                  <a:latin typeface="Arial Rounded MT Bold"/>
                  <a:ea typeface="Arial Rounded MT Bold"/>
                  <a:cs typeface="Arial Rounded MT Bold"/>
                  <a:sym typeface="Arial Rounded MT Bold"/>
                </a:defRPr>
              </a:pPr>
              <a:r>
                <a:t>El Lider</a:t>
              </a:r>
              <a:br/>
              <a:r>
                <a:t>Constructor</a:t>
              </a:r>
            </a:p>
          </p:txBody>
        </p:sp>
      </p:grpSp>
      <p:grpSp>
        <p:nvGrpSpPr>
          <p:cNvPr id="291" name="Group 291"/>
          <p:cNvGrpSpPr/>
          <p:nvPr/>
        </p:nvGrpSpPr>
        <p:grpSpPr>
          <a:xfrm>
            <a:off x="7750417" y="2626027"/>
            <a:ext cx="2521833" cy="1376288"/>
            <a:chOff x="0" y="0"/>
            <a:chExt cx="2521832" cy="1376287"/>
          </a:xfrm>
        </p:grpSpPr>
        <p:sp>
          <p:nvSpPr>
            <p:cNvPr id="289" name="Shape 289"/>
            <p:cNvSpPr/>
            <p:nvPr/>
          </p:nvSpPr>
          <p:spPr>
            <a:xfrm>
              <a:off x="0" y="0"/>
              <a:ext cx="2202043" cy="890532"/>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FFCC00"/>
                  </a:solidFill>
                  <a:uFill>
                    <a:solidFill>
                      <a:srgbClr val="FFCC00"/>
                    </a:solidFill>
                  </a:uFill>
                  <a:latin typeface="Arial"/>
                  <a:ea typeface="Arial"/>
                  <a:cs typeface="Arial"/>
                  <a:sym typeface="Arial"/>
                </a:defRPr>
              </a:pPr>
            </a:p>
          </p:txBody>
        </p:sp>
        <p:sp>
          <p:nvSpPr>
            <p:cNvPr id="290" name="Shape 290"/>
            <p:cNvSpPr/>
            <p:nvPr/>
          </p:nvSpPr>
          <p:spPr>
            <a:xfrm>
              <a:off x="0" y="0"/>
              <a:ext cx="2521833" cy="13762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800">
                  <a:solidFill>
                    <a:schemeClr val="accent1">
                      <a:hueOff val="251269"/>
                      <a:satOff val="-14417"/>
                      <a:lumOff val="-22060"/>
                    </a:schemeClr>
                  </a:solidFill>
                  <a:uFill>
                    <a:solidFill>
                      <a:srgbClr val="000000"/>
                    </a:solidFill>
                  </a:uFill>
                  <a:latin typeface="Arial Rounded MT Bold"/>
                  <a:ea typeface="Arial Rounded MT Bold"/>
                  <a:cs typeface="Arial Rounded MT Bold"/>
                  <a:sym typeface="Arial Rounded MT Bold"/>
                </a:defRPr>
              </a:pPr>
              <a:r>
                <a:t>El Lider Relacional</a:t>
              </a:r>
              <a:br/>
            </a:p>
          </p:txBody>
        </p:sp>
      </p:grpSp>
      <p:sp>
        <p:nvSpPr>
          <p:cNvPr id="292" name="Shape 292"/>
          <p:cNvSpPr/>
          <p:nvPr/>
        </p:nvSpPr>
        <p:spPr>
          <a:xfrm>
            <a:off x="1950719" y="975359"/>
            <a:ext cx="8669868"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1300480">
              <a:defRPr sz="4800" u="sng">
                <a:solidFill>
                  <a:schemeClr val="accent3">
                    <a:hueOff val="-127829"/>
                    <a:satOff val="28319"/>
                    <a:lumOff val="-32710"/>
                  </a:schemeClr>
                </a:solidFill>
                <a:uFill>
                  <a:solidFill>
                    <a:srgbClr val="000000"/>
                  </a:solidFill>
                </a:uFill>
                <a:latin typeface="Arial Rounded MT Bold"/>
                <a:ea typeface="Arial Rounded MT Bold"/>
                <a:cs typeface="Arial Rounded MT Bold"/>
                <a:sym typeface="Arial Rounded MT Bold"/>
              </a:defRPr>
            </a:lvl1pPr>
          </a:lstStyle>
          <a:p>
            <a:pPr/>
            <a:r>
              <a:t>Los Seis Estilos</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94" name="Shape 294"/>
          <p:cNvSpPr/>
          <p:nvPr/>
        </p:nvSpPr>
        <p:spPr>
          <a:xfrm>
            <a:off x="3576320" y="1517226"/>
            <a:ext cx="5635414" cy="5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a:solidFill>
              <a:srgbClr val="000000"/>
            </a:solidFill>
          </a:ln>
        </p:spPr>
        <p:txBody>
          <a:bodyPr lIns="50800" tIns="50800" rIns="50800" bIns="50800"/>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295" name="Shape 295"/>
          <p:cNvSpPr/>
          <p:nvPr/>
        </p:nvSpPr>
        <p:spPr>
          <a:xfrm rot="1089772">
            <a:off x="4156035" y="4433054"/>
            <a:ext cx="1109668" cy="1682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296" name="Shape 296"/>
          <p:cNvSpPr/>
          <p:nvPr/>
        </p:nvSpPr>
        <p:spPr>
          <a:xfrm rot="7216946">
            <a:off x="5698083" y="949223"/>
            <a:ext cx="1329912" cy="254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471" y="1373"/>
                  <a:pt x="21600" y="8395"/>
                  <a:pt x="21600" y="16619"/>
                </a:cubicBezTo>
                <a:cubicBezTo>
                  <a:pt x="21600" y="18308"/>
                  <a:pt x="21209" y="19986"/>
                  <a:pt x="20442"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297" name="Shape 297"/>
          <p:cNvSpPr/>
          <p:nvPr/>
        </p:nvSpPr>
        <p:spPr>
          <a:xfrm rot="13329161">
            <a:off x="7691040" y="4363144"/>
            <a:ext cx="1109669" cy="1682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grpSp>
        <p:nvGrpSpPr>
          <p:cNvPr id="300" name="Group 300"/>
          <p:cNvGrpSpPr/>
          <p:nvPr/>
        </p:nvGrpSpPr>
        <p:grpSpPr>
          <a:xfrm>
            <a:off x="4036906" y="5091289"/>
            <a:ext cx="1720428" cy="614117"/>
            <a:chOff x="0" y="0"/>
            <a:chExt cx="1720426" cy="614115"/>
          </a:xfrm>
        </p:grpSpPr>
        <p:sp>
          <p:nvSpPr>
            <p:cNvPr id="298" name="Shape 298"/>
            <p:cNvSpPr/>
            <p:nvPr/>
          </p:nvSpPr>
          <p:spPr>
            <a:xfrm>
              <a:off x="0" y="0"/>
              <a:ext cx="1720427" cy="577992"/>
            </a:xfrm>
            <a:prstGeom prst="rect">
              <a:avLst/>
            </a:prstGeom>
            <a:solidFill>
              <a:srgbClr val="FFFFFF"/>
            </a:solidFill>
            <a:ln w="12700" cap="flat">
              <a:noFill/>
              <a:miter lim="4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299" name="Shape 299"/>
            <p:cNvSpPr/>
            <p:nvPr/>
          </p:nvSpPr>
          <p:spPr>
            <a:xfrm>
              <a:off x="0" y="0"/>
              <a:ext cx="1720427" cy="6141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sz="1564">
                  <a:latin typeface="Calibri"/>
                  <a:ea typeface="Calibri"/>
                  <a:cs typeface="Calibri"/>
                  <a:sym typeface="Calibri"/>
                </a:rPr>
                <a:t>Complementary </a:t>
              </a:r>
              <a:br>
                <a:rPr sz="1564">
                  <a:latin typeface="Calibri"/>
                  <a:ea typeface="Calibri"/>
                  <a:cs typeface="Calibri"/>
                  <a:sym typeface="Calibri"/>
                </a:rPr>
              </a:br>
              <a:r>
                <a:rPr sz="1564">
                  <a:latin typeface="Calibri"/>
                  <a:ea typeface="Calibri"/>
                  <a:cs typeface="Calibri"/>
                  <a:sym typeface="Calibri"/>
                </a:rPr>
                <a:t>Styles</a:t>
              </a:r>
            </a:p>
          </p:txBody>
        </p:sp>
      </p:grpSp>
      <p:grpSp>
        <p:nvGrpSpPr>
          <p:cNvPr id="303" name="Group 303"/>
          <p:cNvGrpSpPr/>
          <p:nvPr/>
        </p:nvGrpSpPr>
        <p:grpSpPr>
          <a:xfrm>
            <a:off x="7030719" y="4969369"/>
            <a:ext cx="1720428" cy="614117"/>
            <a:chOff x="0" y="0"/>
            <a:chExt cx="1720426" cy="614115"/>
          </a:xfrm>
        </p:grpSpPr>
        <p:sp>
          <p:nvSpPr>
            <p:cNvPr id="301" name="Shape 301"/>
            <p:cNvSpPr/>
            <p:nvPr/>
          </p:nvSpPr>
          <p:spPr>
            <a:xfrm>
              <a:off x="0" y="0"/>
              <a:ext cx="1720427" cy="577992"/>
            </a:xfrm>
            <a:prstGeom prst="rect">
              <a:avLst/>
            </a:prstGeom>
            <a:solidFill>
              <a:srgbClr val="FFFFFF"/>
            </a:solidFill>
            <a:ln w="12700" cap="flat">
              <a:noFill/>
              <a:miter lim="4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302" name="Shape 302"/>
            <p:cNvSpPr/>
            <p:nvPr/>
          </p:nvSpPr>
          <p:spPr>
            <a:xfrm>
              <a:off x="0" y="0"/>
              <a:ext cx="1720427" cy="6141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sz="1564">
                  <a:latin typeface="Calibri"/>
                  <a:ea typeface="Calibri"/>
                  <a:cs typeface="Calibri"/>
                  <a:sym typeface="Calibri"/>
                </a:rPr>
                <a:t>Complementary </a:t>
              </a:r>
              <a:br>
                <a:rPr sz="1564">
                  <a:latin typeface="Calibri"/>
                  <a:ea typeface="Calibri"/>
                  <a:cs typeface="Calibri"/>
                  <a:sym typeface="Calibri"/>
                </a:rPr>
              </a:br>
              <a:r>
                <a:rPr sz="1564">
                  <a:latin typeface="Calibri"/>
                  <a:ea typeface="Calibri"/>
                  <a:cs typeface="Calibri"/>
                  <a:sym typeface="Calibri"/>
                </a:rPr>
                <a:t>Styles</a:t>
              </a:r>
            </a:p>
          </p:txBody>
        </p:sp>
      </p:grpSp>
      <p:grpSp>
        <p:nvGrpSpPr>
          <p:cNvPr id="306" name="Group 306"/>
          <p:cNvGrpSpPr/>
          <p:nvPr/>
        </p:nvGrpSpPr>
        <p:grpSpPr>
          <a:xfrm>
            <a:off x="5527039" y="2571609"/>
            <a:ext cx="1720428" cy="614117"/>
            <a:chOff x="0" y="0"/>
            <a:chExt cx="1720426" cy="614115"/>
          </a:xfrm>
        </p:grpSpPr>
        <p:sp>
          <p:nvSpPr>
            <p:cNvPr id="304" name="Shape 304"/>
            <p:cNvSpPr/>
            <p:nvPr/>
          </p:nvSpPr>
          <p:spPr>
            <a:xfrm>
              <a:off x="0" y="0"/>
              <a:ext cx="1720427" cy="577992"/>
            </a:xfrm>
            <a:prstGeom prst="rect">
              <a:avLst/>
            </a:prstGeom>
            <a:solidFill>
              <a:srgbClr val="FFFFFF"/>
            </a:solidFill>
            <a:ln w="12700" cap="flat">
              <a:noFill/>
              <a:miter lim="4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305" name="Shape 305"/>
            <p:cNvSpPr/>
            <p:nvPr/>
          </p:nvSpPr>
          <p:spPr>
            <a:xfrm>
              <a:off x="0" y="0"/>
              <a:ext cx="1720427" cy="6141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sz="1564">
                  <a:latin typeface="Calibri"/>
                  <a:ea typeface="Calibri"/>
                  <a:cs typeface="Calibri"/>
                  <a:sym typeface="Calibri"/>
                </a:rPr>
                <a:t>Complementary </a:t>
              </a:r>
              <a:br>
                <a:rPr sz="1564">
                  <a:latin typeface="Calibri"/>
                  <a:ea typeface="Calibri"/>
                  <a:cs typeface="Calibri"/>
                  <a:sym typeface="Calibri"/>
                </a:rPr>
              </a:br>
              <a:r>
                <a:rPr sz="1564">
                  <a:latin typeface="Calibri"/>
                  <a:ea typeface="Calibri"/>
                  <a:cs typeface="Calibri"/>
                  <a:sym typeface="Calibri"/>
                </a:rPr>
                <a:t>Styles</a:t>
              </a:r>
            </a:p>
          </p:txBody>
        </p:sp>
      </p:grpSp>
      <p:grpSp>
        <p:nvGrpSpPr>
          <p:cNvPr id="309" name="Group 309"/>
          <p:cNvGrpSpPr/>
          <p:nvPr/>
        </p:nvGrpSpPr>
        <p:grpSpPr>
          <a:xfrm>
            <a:off x="3833706" y="1788159"/>
            <a:ext cx="1259841" cy="921175"/>
            <a:chOff x="0" y="0"/>
            <a:chExt cx="1259840" cy="921173"/>
          </a:xfrm>
        </p:grpSpPr>
        <p:sp>
          <p:nvSpPr>
            <p:cNvPr id="307" name="Shape 307"/>
            <p:cNvSpPr/>
            <p:nvPr/>
          </p:nvSpPr>
          <p:spPr>
            <a:xfrm>
              <a:off x="0" y="0"/>
              <a:ext cx="1259841" cy="921174"/>
            </a:xfrm>
            <a:prstGeom prst="rect">
              <a:avLst/>
            </a:prstGeom>
            <a:solidFill>
              <a:srgbClr val="FFFFFF"/>
            </a:solidFill>
            <a:ln w="13546" cap="flat">
              <a:solidFill>
                <a:srgbClr val="FFFFFF"/>
              </a:solidFill>
              <a:prstDash val="solid"/>
              <a:miter lim="8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308" name="Shape 308"/>
            <p:cNvSpPr/>
            <p:nvPr/>
          </p:nvSpPr>
          <p:spPr>
            <a:xfrm>
              <a:off x="0" y="0"/>
              <a:ext cx="1259841"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EF6611"/>
                  </a:solidFill>
                  <a:uFill>
                    <a:solidFill>
                      <a:srgbClr val="EF6611"/>
                    </a:solidFill>
                  </a:uFill>
                  <a:latin typeface="Helvetica"/>
                  <a:ea typeface="Helvetica"/>
                  <a:cs typeface="Helvetica"/>
                  <a:sym typeface="Helvetica"/>
                </a:rPr>
                <a:t>Sacred</a:t>
              </a:r>
              <a:br>
                <a:rPr b="1" sz="2275">
                  <a:solidFill>
                    <a:srgbClr val="EF6611"/>
                  </a:solidFill>
                  <a:uFill>
                    <a:solidFill>
                      <a:srgbClr val="EF6611"/>
                    </a:solidFill>
                  </a:uFill>
                  <a:latin typeface="Helvetica"/>
                  <a:ea typeface="Helvetica"/>
                  <a:cs typeface="Helvetica"/>
                  <a:sym typeface="Helvetica"/>
                </a:rPr>
              </a:br>
              <a:r>
                <a:rPr b="1" sz="2275">
                  <a:solidFill>
                    <a:srgbClr val="EF6611"/>
                  </a:solidFill>
                  <a:uFill>
                    <a:solidFill>
                      <a:srgbClr val="EF6611"/>
                    </a:solidFill>
                  </a:uFill>
                  <a:latin typeface="Helvetica"/>
                  <a:ea typeface="Helvetica"/>
                  <a:cs typeface="Helvetica"/>
                  <a:sym typeface="Helvetica"/>
                </a:rPr>
                <a:t>Leader</a:t>
              </a:r>
            </a:p>
          </p:txBody>
        </p:sp>
      </p:grpSp>
      <p:grpSp>
        <p:nvGrpSpPr>
          <p:cNvPr id="312" name="Group 312"/>
          <p:cNvGrpSpPr/>
          <p:nvPr/>
        </p:nvGrpSpPr>
        <p:grpSpPr>
          <a:xfrm>
            <a:off x="8236374" y="3793066"/>
            <a:ext cx="1950721" cy="921174"/>
            <a:chOff x="0" y="0"/>
            <a:chExt cx="1950720" cy="921173"/>
          </a:xfrm>
        </p:grpSpPr>
        <p:sp>
          <p:nvSpPr>
            <p:cNvPr id="310" name="Shape 310"/>
            <p:cNvSpPr/>
            <p:nvPr/>
          </p:nvSpPr>
          <p:spPr>
            <a:xfrm>
              <a:off x="0" y="0"/>
              <a:ext cx="1950721" cy="92117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311" name="Shape 311"/>
            <p:cNvSpPr/>
            <p:nvPr/>
          </p:nvSpPr>
          <p:spPr>
            <a:xfrm>
              <a:off x="0" y="0"/>
              <a:ext cx="1950721"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9900"/>
                  </a:solidFill>
                  <a:uFill>
                    <a:solidFill>
                      <a:srgbClr val="009900"/>
                    </a:solidFill>
                  </a:uFill>
                  <a:latin typeface="Helvetica"/>
                  <a:ea typeface="Helvetica"/>
                  <a:cs typeface="Helvetica"/>
                  <a:sym typeface="Helvetica"/>
                </a:rPr>
                <a:t>Inspirational</a:t>
              </a:r>
              <a:br>
                <a:rPr b="1" sz="2275">
                  <a:solidFill>
                    <a:srgbClr val="009900"/>
                  </a:solidFill>
                  <a:uFill>
                    <a:solidFill>
                      <a:srgbClr val="009900"/>
                    </a:solidFill>
                  </a:uFill>
                  <a:latin typeface="Helvetica"/>
                  <a:ea typeface="Helvetica"/>
                  <a:cs typeface="Helvetica"/>
                  <a:sym typeface="Helvetica"/>
                </a:rPr>
              </a:br>
              <a:r>
                <a:rPr b="1" sz="2275">
                  <a:solidFill>
                    <a:srgbClr val="009900"/>
                  </a:solidFill>
                  <a:uFill>
                    <a:solidFill>
                      <a:srgbClr val="009900"/>
                    </a:solidFill>
                  </a:uFill>
                  <a:latin typeface="Helvetica"/>
                  <a:ea typeface="Helvetica"/>
                  <a:cs typeface="Helvetica"/>
                  <a:sym typeface="Helvetica"/>
                </a:rPr>
                <a:t>Leader</a:t>
              </a:r>
            </a:p>
          </p:txBody>
        </p:sp>
      </p:grpSp>
      <p:grpSp>
        <p:nvGrpSpPr>
          <p:cNvPr id="315" name="Group 315"/>
          <p:cNvGrpSpPr/>
          <p:nvPr/>
        </p:nvGrpSpPr>
        <p:grpSpPr>
          <a:xfrm>
            <a:off x="2573866" y="3901439"/>
            <a:ext cx="1761068" cy="839895"/>
            <a:chOff x="0" y="0"/>
            <a:chExt cx="1761066" cy="839893"/>
          </a:xfrm>
        </p:grpSpPr>
        <p:sp>
          <p:nvSpPr>
            <p:cNvPr id="313" name="Shape 313"/>
            <p:cNvSpPr/>
            <p:nvPr/>
          </p:nvSpPr>
          <p:spPr>
            <a:xfrm>
              <a:off x="0" y="0"/>
              <a:ext cx="1761067" cy="83989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314" name="Shape 314"/>
            <p:cNvSpPr/>
            <p:nvPr/>
          </p:nvSpPr>
          <p:spPr>
            <a:xfrm>
              <a:off x="0" y="0"/>
              <a:ext cx="1761067"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AD2D9B"/>
                  </a:solidFill>
                  <a:uFill>
                    <a:solidFill>
                      <a:srgbClr val="AD2D9B"/>
                    </a:solidFill>
                  </a:uFill>
                  <a:latin typeface="Helvetica"/>
                  <a:ea typeface="Helvetica"/>
                  <a:cs typeface="Helvetica"/>
                  <a:sym typeface="Helvetica"/>
                </a:rPr>
                <a:t>Imaginative</a:t>
              </a:r>
              <a:br>
                <a:rPr b="1" sz="2275">
                  <a:solidFill>
                    <a:srgbClr val="AD2D9B"/>
                  </a:solidFill>
                  <a:uFill>
                    <a:solidFill>
                      <a:srgbClr val="AD2D9B"/>
                    </a:solidFill>
                  </a:uFill>
                  <a:latin typeface="Helvetica"/>
                  <a:ea typeface="Helvetica"/>
                  <a:cs typeface="Helvetica"/>
                  <a:sym typeface="Helvetica"/>
                </a:rPr>
              </a:br>
              <a:r>
                <a:rPr b="1" sz="2275">
                  <a:solidFill>
                    <a:srgbClr val="AD2D9B"/>
                  </a:solidFill>
                  <a:uFill>
                    <a:solidFill>
                      <a:srgbClr val="AD2D9B"/>
                    </a:solidFill>
                  </a:uFill>
                  <a:latin typeface="Helvetica"/>
                  <a:ea typeface="Helvetica"/>
                  <a:cs typeface="Helvetica"/>
                  <a:sym typeface="Helvetica"/>
                </a:rPr>
                <a:t>Leader</a:t>
              </a:r>
            </a:p>
          </p:txBody>
        </p:sp>
      </p:grpSp>
      <p:grpSp>
        <p:nvGrpSpPr>
          <p:cNvPr id="318" name="Group 318"/>
          <p:cNvGrpSpPr/>
          <p:nvPr/>
        </p:nvGrpSpPr>
        <p:grpSpPr>
          <a:xfrm>
            <a:off x="4064000" y="6285653"/>
            <a:ext cx="1571414" cy="907628"/>
            <a:chOff x="0" y="0"/>
            <a:chExt cx="1571413" cy="907626"/>
          </a:xfrm>
        </p:grpSpPr>
        <p:sp>
          <p:nvSpPr>
            <p:cNvPr id="316" name="Shape 316"/>
            <p:cNvSpPr/>
            <p:nvPr/>
          </p:nvSpPr>
          <p:spPr>
            <a:xfrm>
              <a:off x="0" y="0"/>
              <a:ext cx="1571414" cy="90762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317" name="Shape 317"/>
            <p:cNvSpPr/>
            <p:nvPr/>
          </p:nvSpPr>
          <p:spPr>
            <a:xfrm>
              <a:off x="0" y="0"/>
              <a:ext cx="1571414"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17365D"/>
                  </a:solidFill>
                  <a:uFill>
                    <a:solidFill>
                      <a:srgbClr val="17365D"/>
                    </a:solidFill>
                  </a:uFill>
                  <a:latin typeface="Helvetica"/>
                  <a:ea typeface="Helvetica"/>
                  <a:cs typeface="Helvetica"/>
                  <a:sym typeface="Helvetica"/>
                </a:rPr>
                <a:t>Mission</a:t>
              </a:r>
              <a:br>
                <a:rPr b="1" sz="2275">
                  <a:solidFill>
                    <a:srgbClr val="17365D"/>
                  </a:solidFill>
                  <a:uFill>
                    <a:solidFill>
                      <a:srgbClr val="17365D"/>
                    </a:solidFill>
                  </a:uFill>
                  <a:latin typeface="Helvetica"/>
                  <a:ea typeface="Helvetica"/>
                  <a:cs typeface="Helvetica"/>
                  <a:sym typeface="Helvetica"/>
                </a:rPr>
              </a:br>
              <a:r>
                <a:rPr b="1" sz="2275">
                  <a:solidFill>
                    <a:srgbClr val="17365D"/>
                  </a:solidFill>
                  <a:uFill>
                    <a:solidFill>
                      <a:srgbClr val="17365D"/>
                    </a:solidFill>
                  </a:uFill>
                  <a:latin typeface="Helvetica"/>
                  <a:ea typeface="Helvetica"/>
                  <a:cs typeface="Helvetica"/>
                  <a:sym typeface="Helvetica"/>
                </a:rPr>
                <a:t>Leader</a:t>
              </a:r>
            </a:p>
          </p:txBody>
        </p:sp>
      </p:grpSp>
      <p:grpSp>
        <p:nvGrpSpPr>
          <p:cNvPr id="321" name="Group 321"/>
          <p:cNvGrpSpPr/>
          <p:nvPr/>
        </p:nvGrpSpPr>
        <p:grpSpPr>
          <a:xfrm>
            <a:off x="7152640" y="6285653"/>
            <a:ext cx="1896534" cy="853441"/>
            <a:chOff x="0" y="0"/>
            <a:chExt cx="1896533" cy="853440"/>
          </a:xfrm>
        </p:grpSpPr>
        <p:sp>
          <p:nvSpPr>
            <p:cNvPr id="319" name="Shape 319"/>
            <p:cNvSpPr/>
            <p:nvPr/>
          </p:nvSpPr>
          <p:spPr>
            <a:xfrm>
              <a:off x="0" y="0"/>
              <a:ext cx="1896534" cy="85344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00"/>
                  </a:solidFill>
                  <a:uFill>
                    <a:solidFill>
                      <a:srgbClr val="000000"/>
                    </a:solidFill>
                  </a:uFill>
                  <a:latin typeface="Arial"/>
                  <a:ea typeface="Arial"/>
                  <a:cs typeface="Arial"/>
                  <a:sym typeface="Arial"/>
                </a:defRPr>
              </a:pPr>
            </a:p>
          </p:txBody>
        </p:sp>
        <p:sp>
          <p:nvSpPr>
            <p:cNvPr id="320" name="Shape 320"/>
            <p:cNvSpPr/>
            <p:nvPr/>
          </p:nvSpPr>
          <p:spPr>
            <a:xfrm>
              <a:off x="0" y="0"/>
              <a:ext cx="1896534" cy="830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9999"/>
                  </a:solidFill>
                  <a:uFill>
                    <a:solidFill>
                      <a:srgbClr val="009999"/>
                    </a:solidFill>
                  </a:uFill>
                  <a:latin typeface="Helvetica"/>
                  <a:ea typeface="Helvetica"/>
                  <a:cs typeface="Helvetica"/>
                  <a:sym typeface="Helvetica"/>
                </a:rPr>
                <a:t>Building</a:t>
              </a:r>
              <a:br>
                <a:rPr b="1" sz="2275">
                  <a:solidFill>
                    <a:srgbClr val="009999"/>
                  </a:solidFill>
                  <a:uFill>
                    <a:solidFill>
                      <a:srgbClr val="009999"/>
                    </a:solidFill>
                  </a:uFill>
                  <a:latin typeface="Helvetica"/>
                  <a:ea typeface="Helvetica"/>
                  <a:cs typeface="Helvetica"/>
                  <a:sym typeface="Helvetica"/>
                </a:rPr>
              </a:br>
              <a:r>
                <a:rPr b="1" sz="2275">
                  <a:solidFill>
                    <a:srgbClr val="009999"/>
                  </a:solidFill>
                  <a:uFill>
                    <a:solidFill>
                      <a:srgbClr val="009999"/>
                    </a:solidFill>
                  </a:uFill>
                  <a:latin typeface="Helvetica"/>
                  <a:ea typeface="Helvetica"/>
                  <a:cs typeface="Helvetica"/>
                  <a:sym typeface="Helvetica"/>
                </a:rPr>
                <a:t>Leader</a:t>
              </a:r>
            </a:p>
          </p:txBody>
        </p:sp>
      </p:grpSp>
      <p:grpSp>
        <p:nvGrpSpPr>
          <p:cNvPr id="324" name="Group 324"/>
          <p:cNvGrpSpPr/>
          <p:nvPr/>
        </p:nvGrpSpPr>
        <p:grpSpPr>
          <a:xfrm>
            <a:off x="7597299" y="1776353"/>
            <a:ext cx="1722808" cy="1333125"/>
            <a:chOff x="0" y="0"/>
            <a:chExt cx="1722806" cy="1333123"/>
          </a:xfrm>
        </p:grpSpPr>
        <p:sp>
          <p:nvSpPr>
            <p:cNvPr id="322" name="Shape 322"/>
            <p:cNvSpPr/>
            <p:nvPr/>
          </p:nvSpPr>
          <p:spPr>
            <a:xfrm>
              <a:off x="0" y="0"/>
              <a:ext cx="1722807" cy="969079"/>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323" name="Shape 323"/>
            <p:cNvSpPr/>
            <p:nvPr/>
          </p:nvSpPr>
          <p:spPr>
            <a:xfrm>
              <a:off x="0" y="0"/>
              <a:ext cx="1722807" cy="13331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E7C019"/>
                  </a:solidFill>
                  <a:uFill>
                    <a:solidFill>
                      <a:srgbClr val="E7C019"/>
                    </a:solidFill>
                  </a:uFill>
                  <a:latin typeface="Helvetica"/>
                  <a:ea typeface="Helvetica"/>
                  <a:cs typeface="Helvetica"/>
                  <a:sym typeface="Helvetica"/>
                </a:rPr>
                <a:t>Relational</a:t>
              </a:r>
              <a:br>
                <a:rPr b="1" sz="2275">
                  <a:solidFill>
                    <a:srgbClr val="E7C019"/>
                  </a:solidFill>
                  <a:uFill>
                    <a:solidFill>
                      <a:srgbClr val="E7C019"/>
                    </a:solidFill>
                  </a:uFill>
                  <a:latin typeface="Helvetica"/>
                  <a:ea typeface="Helvetica"/>
                  <a:cs typeface="Helvetica"/>
                  <a:sym typeface="Helvetica"/>
                </a:rPr>
              </a:br>
              <a:r>
                <a:rPr b="1" sz="2275">
                  <a:solidFill>
                    <a:srgbClr val="E7C019"/>
                  </a:solidFill>
                  <a:uFill>
                    <a:solidFill>
                      <a:srgbClr val="E7C019"/>
                    </a:solidFill>
                  </a:uFill>
                  <a:latin typeface="Helvetica"/>
                  <a:ea typeface="Helvetica"/>
                  <a:cs typeface="Helvetica"/>
                  <a:sym typeface="Helvetica"/>
                </a:rPr>
                <a:t>Leader</a:t>
              </a:r>
            </a:p>
          </p:txBody>
        </p:sp>
      </p:grpSp>
      <p:grpSp>
        <p:nvGrpSpPr>
          <p:cNvPr id="327" name="Group 327"/>
          <p:cNvGrpSpPr/>
          <p:nvPr/>
        </p:nvGrpSpPr>
        <p:grpSpPr>
          <a:xfrm>
            <a:off x="433493" y="4768426"/>
            <a:ext cx="2817707" cy="1408855"/>
            <a:chOff x="0" y="0"/>
            <a:chExt cx="2817706" cy="1408853"/>
          </a:xfrm>
        </p:grpSpPr>
        <p:sp>
          <p:nvSpPr>
            <p:cNvPr id="325" name="Shape 325"/>
            <p:cNvSpPr/>
            <p:nvPr/>
          </p:nvSpPr>
          <p:spPr>
            <a:xfrm>
              <a:off x="0" y="0"/>
              <a:ext cx="2817707" cy="1408854"/>
            </a:xfrm>
            <a:prstGeom prst="roundRect">
              <a:avLst>
                <a:gd name="adj" fmla="val 11719"/>
              </a:avLst>
            </a:prstGeom>
            <a:solidFill>
              <a:srgbClr val="FFFFFF"/>
            </a:solidFill>
            <a:ln w="13546" cap="flat">
              <a:solidFill>
                <a:srgbClr val="000000"/>
              </a:solidFill>
              <a:prstDash val="solid"/>
              <a:round/>
            </a:ln>
            <a:effec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326" name="Shape 326"/>
            <p:cNvSpPr/>
            <p:nvPr/>
          </p:nvSpPr>
          <p:spPr>
            <a:xfrm>
              <a:off x="68774" y="36124"/>
              <a:ext cx="2680159" cy="1336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r>
                <a:rPr b="1" sz="1280">
                  <a:solidFill>
                    <a:srgbClr val="800080"/>
                  </a:solidFill>
                  <a:uFill>
                    <a:solidFill>
                      <a:srgbClr val="800080"/>
                    </a:solidFill>
                  </a:uFill>
                  <a:latin typeface="Helvetica"/>
                  <a:ea typeface="Helvetica"/>
                  <a:cs typeface="Helvetica"/>
                  <a:sym typeface="Helvetica"/>
                </a:rPr>
                <a:t>The Imaginative Leader is gifted by God to interact powerfully with an innovative vision from God, then lead people to step out in faith and live out that new way of being the people of God.</a:t>
              </a:r>
              <a:r>
                <a:rPr sz="1280">
                  <a:solidFill>
                    <a:srgbClr val="800080"/>
                  </a:solidFill>
                  <a:uFill>
                    <a:solidFill>
                      <a:srgbClr val="800080"/>
                    </a:solidFill>
                  </a:uFill>
                  <a:latin typeface="Helvetica"/>
                  <a:ea typeface="Helvetica"/>
                  <a:cs typeface="Helvetica"/>
                  <a:sym typeface="Helvetica"/>
                </a:rPr>
                <a:t> </a:t>
              </a:r>
            </a:p>
          </p:txBody>
        </p:sp>
      </p:grpSp>
      <p:grpSp>
        <p:nvGrpSpPr>
          <p:cNvPr id="330" name="Group 330"/>
          <p:cNvGrpSpPr/>
          <p:nvPr/>
        </p:nvGrpSpPr>
        <p:grpSpPr>
          <a:xfrm>
            <a:off x="758613" y="2262293"/>
            <a:ext cx="2817707" cy="1422401"/>
            <a:chOff x="0" y="0"/>
            <a:chExt cx="2817706" cy="1422400"/>
          </a:xfrm>
        </p:grpSpPr>
        <p:sp>
          <p:nvSpPr>
            <p:cNvPr id="328" name="Shape 328"/>
            <p:cNvSpPr/>
            <p:nvPr/>
          </p:nvSpPr>
          <p:spPr>
            <a:xfrm>
              <a:off x="0" y="0"/>
              <a:ext cx="2817707" cy="1422400"/>
            </a:xfrm>
            <a:prstGeom prst="roundRect">
              <a:avLst>
                <a:gd name="adj" fmla="val 11719"/>
              </a:avLst>
            </a:prstGeom>
            <a:solidFill>
              <a:srgbClr val="DA0000"/>
            </a:solidFill>
            <a:ln w="13546" cap="flat">
              <a:solidFill>
                <a:srgbClr val="000000"/>
              </a:solidFill>
              <a:prstDash val="solid"/>
              <a:round/>
            </a:ln>
            <a:effectLst/>
          </p:spPr>
          <p:txBody>
            <a:bodyPr wrap="square" lIns="72248" tIns="72248" rIns="72248" bIns="72248" numCol="1" anchor="t">
              <a:noAutofit/>
            </a:bodyPr>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329" name="Shape 329"/>
            <p:cNvSpPr/>
            <p:nvPr/>
          </p:nvSpPr>
          <p:spPr>
            <a:xfrm>
              <a:off x="0" y="68294"/>
              <a:ext cx="2782920" cy="1192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Strongest in</a:t>
              </a:r>
            </a:p>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Spirituality</a:t>
              </a:r>
            </a:p>
          </p:txBody>
        </p:sp>
      </p:grpSp>
      <p:grpSp>
        <p:nvGrpSpPr>
          <p:cNvPr id="333" name="Group 333"/>
          <p:cNvGrpSpPr/>
          <p:nvPr/>
        </p:nvGrpSpPr>
        <p:grpSpPr>
          <a:xfrm>
            <a:off x="9320107" y="2244231"/>
            <a:ext cx="2817707" cy="1440463"/>
            <a:chOff x="0" y="0"/>
            <a:chExt cx="2817706" cy="1440462"/>
          </a:xfrm>
        </p:grpSpPr>
        <p:sp>
          <p:nvSpPr>
            <p:cNvPr id="331" name="Shape 331"/>
            <p:cNvSpPr/>
            <p:nvPr/>
          </p:nvSpPr>
          <p:spPr>
            <a:xfrm>
              <a:off x="0" y="0"/>
              <a:ext cx="2817707" cy="1440463"/>
            </a:xfrm>
            <a:prstGeom prst="roundRect">
              <a:avLst>
                <a:gd name="adj" fmla="val 11719"/>
              </a:avLst>
            </a:prstGeom>
            <a:solidFill>
              <a:srgbClr val="FFFF00"/>
            </a:solidFill>
            <a:ln w="13546" cap="flat">
              <a:solidFill>
                <a:srgbClr val="000000"/>
              </a:solidFill>
              <a:prstDash val="solid"/>
              <a:round/>
            </a:ln>
            <a:effec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332" name="Shape 332"/>
            <p:cNvSpPr/>
            <p:nvPr/>
          </p:nvSpPr>
          <p:spPr>
            <a:xfrm>
              <a:off x="0" y="101004"/>
              <a:ext cx="2817707" cy="11921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Strongest in </a:t>
              </a:r>
            </a:p>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Chemistry</a:t>
              </a:r>
            </a:p>
          </p:txBody>
        </p:sp>
      </p:grpSp>
      <p:grpSp>
        <p:nvGrpSpPr>
          <p:cNvPr id="336" name="Group 336"/>
          <p:cNvGrpSpPr/>
          <p:nvPr/>
        </p:nvGrpSpPr>
        <p:grpSpPr>
          <a:xfrm>
            <a:off x="5201919" y="7626729"/>
            <a:ext cx="2709335" cy="1341567"/>
            <a:chOff x="0" y="0"/>
            <a:chExt cx="2709333" cy="1341565"/>
          </a:xfrm>
        </p:grpSpPr>
        <p:sp>
          <p:nvSpPr>
            <p:cNvPr id="334" name="Shape 334"/>
            <p:cNvSpPr/>
            <p:nvPr/>
          </p:nvSpPr>
          <p:spPr>
            <a:xfrm>
              <a:off x="0" y="0"/>
              <a:ext cx="2709334" cy="1341566"/>
            </a:xfrm>
            <a:prstGeom prst="roundRect">
              <a:avLst>
                <a:gd name="adj" fmla="val 11719"/>
              </a:avLst>
            </a:prstGeom>
            <a:solidFill>
              <a:srgbClr val="4383D1"/>
            </a:solidFill>
            <a:ln w="13546" cap="flat">
              <a:solidFill>
                <a:srgbClr val="000000"/>
              </a:solidFill>
              <a:prstDash val="solid"/>
              <a:round/>
            </a:ln>
            <a:effec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335" name="Shape 335"/>
            <p:cNvSpPr/>
            <p:nvPr/>
          </p:nvSpPr>
          <p:spPr>
            <a:xfrm>
              <a:off x="0" y="67777"/>
              <a:ext cx="2675886" cy="1192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Strongest in </a:t>
              </a:r>
            </a:p>
            <a:p>
              <a:pPr defTabSz="1300480">
                <a:defRPr sz="2560">
                  <a:solidFill>
                    <a:srgbClr val="000000"/>
                  </a:solidFill>
                  <a:uFill>
                    <a:solidFill>
                      <a:srgbClr val="000000"/>
                    </a:solidFill>
                  </a:uFill>
                  <a:latin typeface="Arial"/>
                  <a:ea typeface="Arial"/>
                  <a:cs typeface="Arial"/>
                  <a:sym typeface="Arial"/>
                </a:defRPr>
              </a:pPr>
              <a:r>
                <a:rPr b="1" sz="3413">
                  <a:solidFill>
                    <a:srgbClr val="FFFFFF"/>
                  </a:solidFill>
                  <a:uFill>
                    <a:solidFill>
                      <a:srgbClr val="FFFFFF"/>
                    </a:solidFill>
                  </a:uFill>
                  <a:latin typeface="Helvetica"/>
                  <a:ea typeface="Helvetica"/>
                  <a:cs typeface="Helvetica"/>
                  <a:sym typeface="Helvetica"/>
                </a:rPr>
                <a:t>Strategy</a:t>
              </a:r>
            </a:p>
          </p:txBody>
        </p:sp>
      </p:grpSp>
      <p:grpSp>
        <p:nvGrpSpPr>
          <p:cNvPr id="339" name="Group 339"/>
          <p:cNvGrpSpPr/>
          <p:nvPr/>
        </p:nvGrpSpPr>
        <p:grpSpPr>
          <a:xfrm>
            <a:off x="1842346" y="7080391"/>
            <a:ext cx="2926081" cy="1770098"/>
            <a:chOff x="0" y="0"/>
            <a:chExt cx="2926080" cy="1770097"/>
          </a:xfrm>
        </p:grpSpPr>
        <p:sp>
          <p:nvSpPr>
            <p:cNvPr id="337" name="Shape 337"/>
            <p:cNvSpPr/>
            <p:nvPr/>
          </p:nvSpPr>
          <p:spPr>
            <a:xfrm>
              <a:off x="0" y="18062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338" name="Shape 338"/>
            <p:cNvSpPr/>
            <p:nvPr/>
          </p:nvSpPr>
          <p:spPr>
            <a:xfrm>
              <a:off x="68774" y="0"/>
              <a:ext cx="2788532" cy="17700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r>
                <a:rPr b="1" sz="1422">
                  <a:solidFill>
                    <a:srgbClr val="0060A8"/>
                  </a:solidFill>
                  <a:uFill>
                    <a:solidFill>
                      <a:srgbClr val="0060A8"/>
                    </a:solidFill>
                  </a:uFill>
                  <a:latin typeface="Helvetica"/>
                  <a:ea typeface="Helvetica"/>
                  <a:cs typeface="Helvetica"/>
                  <a:sym typeface="Helvetica"/>
                </a:rPr>
                <a:t>The Mission Leader is gifted by </a:t>
              </a:r>
              <a:r>
                <a:rPr b="1" sz="1280">
                  <a:solidFill>
                    <a:srgbClr val="0060A8"/>
                  </a:solidFill>
                  <a:uFill>
                    <a:solidFill>
                      <a:srgbClr val="0060A8"/>
                    </a:solidFill>
                  </a:uFill>
                  <a:latin typeface="Helvetica"/>
                  <a:ea typeface="Helvetica"/>
                  <a:cs typeface="Helvetica"/>
                  <a:sym typeface="Helvetica"/>
                </a:rPr>
                <a:t>God with spiritual vision to foresee what is needed in the immediate future. Mission Leaders call people to follow a deeper Gospel, while multiplying disciples, expanding ministries and starting new ventures.</a:t>
              </a:r>
              <a:r>
                <a:rPr sz="1280">
                  <a:latin typeface="Helvetica"/>
                  <a:ea typeface="Helvetica"/>
                  <a:cs typeface="Helvetica"/>
                  <a:sym typeface="Helvetica"/>
                </a:rPr>
                <a:t> </a:t>
              </a:r>
            </a:p>
          </p:txBody>
        </p:sp>
      </p:grpSp>
      <p:grpSp>
        <p:nvGrpSpPr>
          <p:cNvPr id="342" name="Group 342"/>
          <p:cNvGrpSpPr/>
          <p:nvPr/>
        </p:nvGrpSpPr>
        <p:grpSpPr>
          <a:xfrm>
            <a:off x="8669866" y="7134577"/>
            <a:ext cx="2926082" cy="1444979"/>
            <a:chOff x="0" y="0"/>
            <a:chExt cx="2926080" cy="1444977"/>
          </a:xfrm>
        </p:grpSpPr>
        <p:sp>
          <p:nvSpPr>
            <p:cNvPr id="340" name="Shape 340"/>
            <p:cNvSpPr/>
            <p:nvPr/>
          </p:nvSpPr>
          <p:spPr>
            <a:xfrm>
              <a:off x="0" y="1806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341" name="Shape 341"/>
            <p:cNvSpPr/>
            <p:nvPr/>
          </p:nvSpPr>
          <p:spPr>
            <a:xfrm>
              <a:off x="68774" y="0"/>
              <a:ext cx="2788533" cy="1444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algn="l" defTabSz="1300480">
                <a:defRPr sz="2560">
                  <a:solidFill>
                    <a:srgbClr val="000000"/>
                  </a:solidFill>
                  <a:uFill>
                    <a:solidFill>
                      <a:srgbClr val="000000"/>
                    </a:solidFill>
                  </a:uFill>
                  <a:latin typeface="Arial"/>
                  <a:ea typeface="Arial"/>
                  <a:cs typeface="Arial"/>
                  <a:sym typeface="Arial"/>
                </a:defRPr>
              </a:pPr>
              <a:r>
                <a:rPr b="1" sz="1422">
                  <a:solidFill>
                    <a:srgbClr val="20A49E"/>
                  </a:solidFill>
                  <a:uFill>
                    <a:solidFill>
                      <a:srgbClr val="20A49E"/>
                    </a:solidFill>
                  </a:uFill>
                  <a:latin typeface="Helvetica"/>
                  <a:ea typeface="Helvetica"/>
                  <a:cs typeface="Helvetica"/>
                  <a:sym typeface="Helvetica"/>
                </a:rPr>
                <a:t>The Building Leader is gifted by God to strategize for growth, enlist other leaders, and then together lead the way in enlarging the mission of God.</a:t>
              </a:r>
              <a:r>
                <a:rPr b="1" sz="1422">
                  <a:solidFill>
                    <a:srgbClr val="33CCCC"/>
                  </a:solidFill>
                  <a:uFill>
                    <a:solidFill>
                      <a:srgbClr val="33CCCC"/>
                    </a:solidFill>
                  </a:uFill>
                  <a:latin typeface="Helvetica"/>
                  <a:ea typeface="Helvetica"/>
                  <a:cs typeface="Helvetica"/>
                  <a:sym typeface="Helvetica"/>
                </a:rPr>
                <a:t> </a:t>
              </a:r>
            </a:p>
          </p:txBody>
        </p:sp>
      </p:grpSp>
      <p:grpSp>
        <p:nvGrpSpPr>
          <p:cNvPr id="345" name="Group 345"/>
          <p:cNvGrpSpPr/>
          <p:nvPr/>
        </p:nvGrpSpPr>
        <p:grpSpPr>
          <a:xfrm>
            <a:off x="9536852" y="4750364"/>
            <a:ext cx="2926081" cy="1444979"/>
            <a:chOff x="0" y="0"/>
            <a:chExt cx="2926080" cy="1444977"/>
          </a:xfrm>
        </p:grpSpPr>
        <p:sp>
          <p:nvSpPr>
            <p:cNvPr id="343" name="Shape 343"/>
            <p:cNvSpPr/>
            <p:nvPr/>
          </p:nvSpPr>
          <p:spPr>
            <a:xfrm>
              <a:off x="0" y="1806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344" name="Shape 344"/>
            <p:cNvSpPr/>
            <p:nvPr/>
          </p:nvSpPr>
          <p:spPr>
            <a:xfrm>
              <a:off x="68774" y="0"/>
              <a:ext cx="2788532" cy="1444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algn="l" defTabSz="1300480">
                <a:defRPr b="1" sz="1422">
                  <a:solidFill>
                    <a:srgbClr val="4BB564"/>
                  </a:solidFill>
                  <a:uFill>
                    <a:solidFill>
                      <a:srgbClr val="4BB564"/>
                    </a:solidFill>
                  </a:uFill>
                  <a:latin typeface="Helvetica"/>
                  <a:ea typeface="Helvetica"/>
                  <a:cs typeface="Helvetica"/>
                  <a:sym typeface="Helvetica"/>
                </a:defRPr>
              </a:lvl1pPr>
            </a:lstStyle>
            <a:p>
              <a:pPr>
                <a:defRPr b="0" sz="2560">
                  <a:solidFill>
                    <a:srgbClr val="000000"/>
                  </a:solidFill>
                  <a:uFill>
                    <a:solidFill>
                      <a:srgbClr val="000000"/>
                    </a:solidFill>
                  </a:uFill>
                  <a:latin typeface="Arial"/>
                  <a:ea typeface="Arial"/>
                  <a:cs typeface="Arial"/>
                  <a:sym typeface="Arial"/>
                </a:defRPr>
              </a:pPr>
              <a:r>
                <a:rPr b="1" sz="1422">
                  <a:solidFill>
                    <a:srgbClr val="4BB564"/>
                  </a:solidFill>
                  <a:uFill>
                    <a:solidFill>
                      <a:srgbClr val="4BB564"/>
                    </a:solidFill>
                  </a:uFill>
                  <a:latin typeface="Helvetica"/>
                  <a:ea typeface="Helvetica"/>
                  <a:cs typeface="Helvetica"/>
                  <a:sym typeface="Helvetica"/>
                </a:rPr>
                <a:t>The Inspirational Leader is gifted by God to connect powerfully with a crowd, and motivate them to follow Jesus, by encouraging them to engage in the mission of God. </a:t>
              </a:r>
            </a:p>
          </p:txBody>
        </p:sp>
      </p:grpSp>
      <p:grpSp>
        <p:nvGrpSpPr>
          <p:cNvPr id="348" name="Group 348"/>
          <p:cNvGrpSpPr/>
          <p:nvPr/>
        </p:nvGrpSpPr>
        <p:grpSpPr>
          <a:xfrm>
            <a:off x="8344746" y="325119"/>
            <a:ext cx="2926081" cy="1408855"/>
            <a:chOff x="0" y="0"/>
            <a:chExt cx="2926080" cy="1408853"/>
          </a:xfrm>
        </p:grpSpPr>
        <p:sp>
          <p:nvSpPr>
            <p:cNvPr id="346" name="Shape 346"/>
            <p:cNvSpPr/>
            <p:nvPr/>
          </p:nvSpPr>
          <p:spPr>
            <a:xfrm>
              <a:off x="0" y="0"/>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347" name="Shape 347"/>
            <p:cNvSpPr/>
            <p:nvPr/>
          </p:nvSpPr>
          <p:spPr>
            <a:xfrm>
              <a:off x="68774" y="90311"/>
              <a:ext cx="2788533" cy="1228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algn="l" defTabSz="1300480">
                <a:defRPr b="1" sz="1422">
                  <a:solidFill>
                    <a:srgbClr val="CEA510"/>
                  </a:solidFill>
                  <a:uFill>
                    <a:solidFill>
                      <a:srgbClr val="CEA510"/>
                    </a:solidFill>
                  </a:uFill>
                  <a:latin typeface="Helvetica"/>
                  <a:ea typeface="Helvetica"/>
                  <a:cs typeface="Helvetica"/>
                  <a:sym typeface="Helvetica"/>
                </a:defRPr>
              </a:lvl1pPr>
            </a:lstStyle>
            <a:p>
              <a:pPr>
                <a:defRPr b="0" sz="2560">
                  <a:solidFill>
                    <a:srgbClr val="000000"/>
                  </a:solidFill>
                  <a:uFill>
                    <a:solidFill>
                      <a:srgbClr val="000000"/>
                    </a:solidFill>
                  </a:uFill>
                  <a:latin typeface="Arial"/>
                  <a:ea typeface="Arial"/>
                  <a:cs typeface="Arial"/>
                  <a:sym typeface="Arial"/>
                </a:defRPr>
              </a:pPr>
              <a:r>
                <a:rPr b="1" sz="1422">
                  <a:solidFill>
                    <a:srgbClr val="CEA510"/>
                  </a:solidFill>
                  <a:uFill>
                    <a:solidFill>
                      <a:srgbClr val="CEA510"/>
                    </a:solidFill>
                  </a:uFill>
                  <a:latin typeface="Helvetica"/>
                  <a:ea typeface="Helvetica"/>
                  <a:cs typeface="Helvetica"/>
                  <a:sym typeface="Helvetica"/>
                </a:rPr>
                <a:t>The Relational Leader is gifted by God to connect emotionally with individuals, and inspire them as a group to follow Jesus and love each other. </a:t>
              </a:r>
            </a:p>
          </p:txBody>
        </p:sp>
      </p:grpSp>
      <p:grpSp>
        <p:nvGrpSpPr>
          <p:cNvPr id="351" name="Group 351"/>
          <p:cNvGrpSpPr/>
          <p:nvPr/>
        </p:nvGrpSpPr>
        <p:grpSpPr>
          <a:xfrm>
            <a:off x="1733973" y="307057"/>
            <a:ext cx="2926081" cy="1444979"/>
            <a:chOff x="0" y="0"/>
            <a:chExt cx="2926080" cy="1444977"/>
          </a:xfrm>
        </p:grpSpPr>
        <p:sp>
          <p:nvSpPr>
            <p:cNvPr id="349" name="Shape 349"/>
            <p:cNvSpPr/>
            <p:nvPr/>
          </p:nvSpPr>
          <p:spPr>
            <a:xfrm>
              <a:off x="0" y="18062"/>
              <a:ext cx="2926081" cy="1408854"/>
            </a:xfrm>
            <a:prstGeom prst="roundRect">
              <a:avLst>
                <a:gd name="adj" fmla="val 11719"/>
              </a:avLst>
            </a:prstGeom>
            <a:solidFill>
              <a:srgbClr val="FFFFFF"/>
            </a:solidFill>
            <a:ln w="13546" cap="flat">
              <a:solidFill>
                <a:srgbClr val="000000"/>
              </a:solidFill>
              <a:prstDash val="solid"/>
              <a:round/>
            </a:ln>
            <a:effectLst/>
          </p:spPr>
          <p:txBody>
            <a:bodyPr wrap="square" lIns="50800" tIns="50800" rIns="50800" bIns="50800" numCol="1" anchor="ctr">
              <a:noAutofit/>
            </a:bodyPr>
            <a:lstStyle/>
            <a:p>
              <a:pPr algn="l" defTabSz="1300480">
                <a:defRPr sz="2560">
                  <a:solidFill>
                    <a:srgbClr val="000000"/>
                  </a:solidFill>
                  <a:uFill>
                    <a:solidFill>
                      <a:srgbClr val="000000"/>
                    </a:solidFill>
                  </a:uFill>
                  <a:latin typeface="Arial"/>
                  <a:ea typeface="Arial"/>
                  <a:cs typeface="Arial"/>
                  <a:sym typeface="Arial"/>
                </a:defRPr>
              </a:pPr>
            </a:p>
          </p:txBody>
        </p:sp>
        <p:sp>
          <p:nvSpPr>
            <p:cNvPr id="350" name="Shape 350"/>
            <p:cNvSpPr/>
            <p:nvPr/>
          </p:nvSpPr>
          <p:spPr>
            <a:xfrm>
              <a:off x="68774" y="0"/>
              <a:ext cx="2788532" cy="1444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algn="l" defTabSz="1300480">
                <a:defRPr b="1" sz="1422">
                  <a:solidFill>
                    <a:srgbClr val="FF9933"/>
                  </a:solidFill>
                  <a:uFill>
                    <a:solidFill>
                      <a:srgbClr val="FF9933"/>
                    </a:solidFill>
                  </a:uFill>
                  <a:latin typeface="Helvetica"/>
                  <a:ea typeface="Helvetica"/>
                  <a:cs typeface="Helvetica"/>
                  <a:sym typeface="Helvetica"/>
                </a:defRPr>
              </a:lvl1pPr>
            </a:lstStyle>
            <a:p>
              <a:pPr>
                <a:defRPr b="0" sz="2560">
                  <a:solidFill>
                    <a:srgbClr val="000000"/>
                  </a:solidFill>
                  <a:uFill>
                    <a:solidFill>
                      <a:srgbClr val="000000"/>
                    </a:solidFill>
                  </a:uFill>
                  <a:latin typeface="Arial"/>
                  <a:ea typeface="Arial"/>
                  <a:cs typeface="Arial"/>
                  <a:sym typeface="Arial"/>
                </a:defRPr>
              </a:pPr>
              <a:r>
                <a:rPr b="1" sz="1422">
                  <a:solidFill>
                    <a:srgbClr val="FF9933"/>
                  </a:solidFill>
                  <a:uFill>
                    <a:solidFill>
                      <a:srgbClr val="FF9933"/>
                    </a:solidFill>
                  </a:uFill>
                  <a:latin typeface="Helvetica"/>
                  <a:ea typeface="Helvetica"/>
                  <a:cs typeface="Helvetica"/>
                  <a:sym typeface="Helvetica"/>
                </a:rPr>
                <a:t>The Sacred Leader is gifted by God to connect spiritually with people, and encourage them to grow deeper with God, while bringing attention to the voice of the Holy Spirit. </a:t>
              </a:r>
            </a:p>
          </p:txBody>
        </p:sp>
      </p:gr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title"/>
          </p:nvPr>
        </p:nvSpPr>
        <p:spPr>
          <a:xfrm>
            <a:off x="1361442" y="833619"/>
            <a:ext cx="10342879" cy="7305042"/>
          </a:xfrm>
          <a:prstGeom prst="rect">
            <a:avLst/>
          </a:prstGeom>
        </p:spPr>
        <p:txBody>
          <a:bodyPr/>
          <a:lstStyle/>
          <a:p>
            <a:pPr>
              <a:defRPr sz="15000"/>
            </a:pPr>
            <a:r>
              <a:t>Sacred</a:t>
            </a:r>
          </a:p>
          <a:p>
            <a:pPr>
              <a:defRPr sz="15000"/>
            </a:pPr>
            <a:r>
              <a:t>Leader</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title"/>
          </p:nvPr>
        </p:nvSpPr>
        <p:spPr>
          <a:xfrm>
            <a:off x="1605988" y="179805"/>
            <a:ext cx="10342880" cy="9018155"/>
          </a:xfrm>
          <a:prstGeom prst="rect">
            <a:avLst/>
          </a:prstGeom>
        </p:spPr>
        <p:txBody>
          <a:bodyPr/>
          <a:lstStyle/>
          <a:p>
            <a:pPr marL="685800" indent="-685800" algn="l" defTabSz="452627">
              <a:buSzPct val="120000"/>
              <a:buChar char="•"/>
              <a:defRPr b="1" i="1" sz="4950">
                <a:solidFill>
                  <a:srgbClr val="000000"/>
                </a:solidFill>
                <a:latin typeface="Helvetica"/>
                <a:ea typeface="Helvetica"/>
                <a:cs typeface="Helvetica"/>
                <a:sym typeface="Helvetica"/>
              </a:defRPr>
            </a:pPr>
            <a:r>
              <a:rPr b="0" i="0">
                <a:solidFill>
                  <a:srgbClr val="FFFFFF"/>
                </a:solidFill>
                <a:latin typeface="+mn-lt"/>
                <a:ea typeface="+mn-ea"/>
                <a:cs typeface="+mn-cs"/>
                <a:sym typeface="Chalkduster"/>
              </a:rPr>
              <a:t>Sacred leaders </a:t>
            </a:r>
            <a:r>
              <a:rPr b="0" i="0">
                <a:solidFill>
                  <a:srgbClr val="FFFFFF"/>
                </a:solidFill>
                <a:latin typeface="+mn-lt"/>
                <a:ea typeface="+mn-ea"/>
                <a:cs typeface="+mn-cs"/>
                <a:sym typeface="Chalkduster"/>
              </a:rPr>
              <a:t>are strongest in Spirituality, intermediate in Chemistry and weakest in Strategy. </a:t>
            </a:r>
            <a:endParaRPr b="0" i="0">
              <a:solidFill>
                <a:srgbClr val="FFFFFF"/>
              </a:solidFill>
              <a:latin typeface="+mn-lt"/>
              <a:ea typeface="+mn-ea"/>
              <a:cs typeface="+mn-cs"/>
              <a:sym typeface="Chalkduster"/>
            </a:endParaRPr>
          </a:p>
          <a:p>
            <a:pPr marL="685800" indent="-685800" algn="l" defTabSz="452627">
              <a:buSzPct val="120000"/>
              <a:defRPr b="1" i="1" sz="4950">
                <a:solidFill>
                  <a:srgbClr val="000000"/>
                </a:solidFill>
                <a:latin typeface="Helvetica"/>
                <a:ea typeface="Helvetica"/>
                <a:cs typeface="Helvetica"/>
                <a:sym typeface="Helvetica"/>
              </a:defRPr>
            </a:pPr>
            <a:endParaRPr b="0" i="0">
              <a:solidFill>
                <a:srgbClr val="FFFFFF"/>
              </a:solidFill>
              <a:latin typeface="+mn-lt"/>
              <a:ea typeface="+mn-ea"/>
              <a:cs typeface="+mn-cs"/>
              <a:sym typeface="Chalkduster"/>
            </a:endParaRPr>
          </a:p>
          <a:p>
            <a:pPr marL="685800" indent="-685800" algn="l" defTabSz="452627">
              <a:buSzPct val="120000"/>
              <a:defRPr b="1" i="1" sz="4950">
                <a:solidFill>
                  <a:srgbClr val="000000"/>
                </a:solidFill>
                <a:latin typeface="Helvetica"/>
                <a:ea typeface="Helvetica"/>
                <a:cs typeface="Helvetica"/>
                <a:sym typeface="Helvetica"/>
              </a:defRPr>
            </a:pPr>
            <a:r>
              <a:rPr b="0" i="0">
                <a:solidFill>
                  <a:srgbClr val="FFFFFF"/>
                </a:solidFill>
                <a:latin typeface="+mn-lt"/>
                <a:ea typeface="+mn-ea"/>
                <a:cs typeface="+mn-cs"/>
                <a:sym typeface="Chalkduster"/>
              </a:rPr>
              <a:t>Sacred Leaders have an amazing gift of helping </a:t>
            </a:r>
            <a:r>
              <a:rPr b="0" i="0" sz="5148">
                <a:solidFill>
                  <a:srgbClr val="FFFFFF"/>
                </a:solidFill>
                <a:latin typeface="+mn-lt"/>
                <a:ea typeface="+mn-ea"/>
                <a:cs typeface="+mn-cs"/>
                <a:sym typeface="Chalkduster"/>
              </a:rPr>
              <a:t>people experience the depths of God himself</a:t>
            </a:r>
            <a:r>
              <a:t>.</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327799" y="-410206"/>
            <a:ext cx="12011717" cy="98110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uFill>
                  <a:solidFill>
                    <a:srgbClr val="000000"/>
                  </a:solidFill>
                </a:uFill>
                <a:latin typeface="Chalkboard SE Regular"/>
                <a:ea typeface="Chalkboard SE Regular"/>
                <a:cs typeface="Chalkboard SE Regular"/>
                <a:sym typeface="Chalkboard SE Regular"/>
              </a:defRPr>
            </a:pPr>
          </a:p>
          <a:p>
            <a:pPr marL="444500" indent="-444500" algn="l">
              <a:buSzPct val="125000"/>
              <a:buChar char="-"/>
              <a:defRPr sz="3600">
                <a:uFill>
                  <a:solidFill>
                    <a:srgbClr val="000000"/>
                  </a:solidFill>
                </a:uFill>
                <a:latin typeface="Chalkboard SE Regular"/>
                <a:ea typeface="Chalkboard SE Regular"/>
                <a:cs typeface="Chalkboard SE Regular"/>
                <a:sym typeface="Chalkboard SE Regular"/>
              </a:defRPr>
            </a:pPr>
            <a:r>
              <a:t>Sacred Leader is spiritually sensitive. They encourage others to pay attention to the voice of the Holy Spirit, and to grow closer to God. </a:t>
            </a:r>
          </a:p>
          <a:p>
            <a:pPr marL="444500" indent="-444500" algn="l">
              <a:buSzPct val="125000"/>
              <a:buChar char="-"/>
              <a:defRPr sz="3600">
                <a:uFill>
                  <a:solidFill>
                    <a:srgbClr val="000000"/>
                  </a:solidFill>
                </a:uFill>
                <a:latin typeface="Chalkboard SE Regular"/>
                <a:ea typeface="Chalkboard SE Regular"/>
                <a:cs typeface="Chalkboard SE Regular"/>
                <a:sym typeface="Chalkboard SE Regular"/>
              </a:defRPr>
            </a:pPr>
            <a:r>
              <a:t>Sacred Leader love beauty and artistry.</a:t>
            </a:r>
          </a:p>
          <a:p>
            <a:pPr marL="444500" indent="-444500" algn="l">
              <a:buSzPct val="125000"/>
              <a:buChar char="-"/>
              <a:defRPr sz="3600">
                <a:uFill>
                  <a:solidFill>
                    <a:srgbClr val="000000"/>
                  </a:solidFill>
                </a:uFill>
                <a:latin typeface="Chalkboard SE Regular"/>
                <a:ea typeface="Chalkboard SE Regular"/>
                <a:cs typeface="Chalkboard SE Regular"/>
                <a:sym typeface="Chalkboard SE Regular"/>
              </a:defRPr>
            </a:pPr>
            <a:r>
              <a:t>Sacred leaders usually have the gift of teacher; intra-personal intelligence; and the Need to be Right and the Need for Affirmation.</a:t>
            </a:r>
          </a:p>
          <a:p>
            <a:pPr marL="444500" indent="-444500" algn="l">
              <a:buSzPct val="125000"/>
              <a:buChar char="-"/>
              <a:defRPr sz="3600">
                <a:uFill>
                  <a:solidFill>
                    <a:srgbClr val="000000"/>
                  </a:solidFill>
                </a:uFill>
                <a:latin typeface="Chalkboard SE Regular"/>
                <a:ea typeface="Chalkboard SE Regular"/>
                <a:cs typeface="Chalkboard SE Regular"/>
                <a:sym typeface="Chalkboard SE Regular"/>
              </a:defRPr>
            </a:pPr>
            <a:r>
              <a:t>The primary role of a Sacred leader lay is to be a God Focuser. They are gifted at deepening others.</a:t>
            </a:r>
          </a:p>
          <a:p>
            <a:pPr marL="444500" indent="-444500" algn="l">
              <a:buSzPct val="125000"/>
              <a:buChar char="-"/>
              <a:defRPr sz="3600">
                <a:uFill>
                  <a:solidFill>
                    <a:srgbClr val="000000"/>
                  </a:solidFill>
                </a:uFill>
                <a:latin typeface="Chalkboard SE Regular"/>
                <a:ea typeface="Chalkboard SE Regular"/>
                <a:cs typeface="Chalkboard SE Regular"/>
                <a:sym typeface="Chalkboard SE Regular"/>
              </a:defRPr>
            </a:pPr>
            <a:r>
              <a:t>Mary the sister of Martha, John the disciple and Isaiah are Biblical examples of the Sacred Leader.</a:t>
            </a:r>
          </a:p>
          <a:p>
            <a:pPr marL="444500" indent="-444500" algn="l">
              <a:buSzPct val="125000"/>
              <a:buChar char="-"/>
              <a:defRPr sz="3600">
                <a:uFill>
                  <a:solidFill>
                    <a:srgbClr val="000000"/>
                  </a:solidFill>
                </a:uFill>
                <a:latin typeface="Chalkboard SE Regular"/>
                <a:ea typeface="Chalkboard SE Regular"/>
                <a:cs typeface="Chalkboard SE Regular"/>
                <a:sym typeface="Chalkboard SE Regular"/>
              </a:defRPr>
            </a:pPr>
            <a:r>
              <a:t>Contemporary and historic examples are Howard Thurman, J. R. R. Tolkien, Dallas Willard, Ruth Graham Bell.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1278254" y="672035"/>
            <a:ext cx="10969859" cy="69000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200">
                <a:uFill>
                  <a:solidFill>
                    <a:srgbClr val="000000"/>
                  </a:solidFill>
                </a:uFill>
              </a:defRPr>
            </a:lvl1pPr>
          </a:lstStyle>
          <a:p>
            <a:pPr>
              <a:defRPr>
                <a:solidFill>
                  <a:srgbClr val="000000"/>
                </a:solidFill>
              </a:defRPr>
            </a:pPr>
            <a:r>
              <a:rPr>
                <a:solidFill>
                  <a:srgbClr val="FFFFFF"/>
                </a:solidFill>
              </a:rPr>
              <a:t>Aristotle has told us that a city is a unity of unlikes, and St. Paul that a body is a unity of different members. Heaven is a city, and a Body, because the blessed remain eternally different:</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xfrm>
            <a:off x="1300480" y="833619"/>
            <a:ext cx="10281919" cy="7568606"/>
          </a:xfrm>
          <a:prstGeom prst="rect">
            <a:avLst/>
          </a:prstGeom>
        </p:spPr>
        <p:txBody>
          <a:bodyPr/>
          <a:lstStyle/>
          <a:p>
            <a:pPr>
              <a:defRPr sz="11700"/>
            </a:pPr>
            <a:r>
              <a:t>Imaginative</a:t>
            </a:r>
          </a:p>
          <a:p>
            <a:pPr>
              <a:defRPr sz="11700"/>
            </a:pPr>
            <a:r>
              <a:t>Leader</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title"/>
          </p:nvPr>
        </p:nvSpPr>
        <p:spPr>
          <a:xfrm>
            <a:off x="1197721" y="644829"/>
            <a:ext cx="10342880" cy="8816051"/>
          </a:xfrm>
          <a:prstGeom prst="rect">
            <a:avLst/>
          </a:prstGeom>
        </p:spPr>
        <p:txBody>
          <a:bodyPr/>
          <a:lstStyle/>
          <a:p>
            <a:pPr marL="609600" indent="-609600" algn="l" defTabSz="402336">
              <a:buSzPct val="120000"/>
              <a:buChar char="•"/>
              <a:defRPr sz="4400"/>
            </a:pPr>
            <a:r>
              <a:t>Imaginative leaders </a:t>
            </a:r>
            <a:r>
              <a:t>are strongest in Spirituality, intermediate in Strategy and weakest in Chemistry. </a:t>
            </a:r>
          </a:p>
          <a:p>
            <a:pPr marL="609600" indent="-609600" algn="l" defTabSz="402336">
              <a:buSzPct val="120000"/>
              <a:defRPr sz="4400"/>
            </a:pPr>
          </a:p>
          <a:p>
            <a:pPr marL="609600" indent="-609600" algn="l" defTabSz="402336">
              <a:buSzPct val="120000"/>
              <a:defRPr sz="4400"/>
            </a:pPr>
            <a:r>
              <a:t>They have an amazing gift of engaging their culture by communicating Jesus in a fresh and creative way, that both attracts, yet challenges, their culture</a:t>
            </a:r>
            <a:r>
              <a:t>.</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nvSpPr>
        <p:spPr>
          <a:xfrm>
            <a:off x="619239" y="630229"/>
            <a:ext cx="12385562" cy="80972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5111" indent="-395111" algn="l">
              <a:buSzPct val="125000"/>
              <a:buChar char="•"/>
              <a:defRPr sz="3200">
                <a:uFill>
                  <a:solidFill>
                    <a:srgbClr val="000000"/>
                  </a:solidFill>
                </a:uFill>
                <a:latin typeface="Chalkboard SE Regular"/>
                <a:ea typeface="Chalkboard SE Regular"/>
                <a:cs typeface="Chalkboard SE Regular"/>
                <a:sym typeface="Chalkboard SE Regular"/>
              </a:defRPr>
            </a:pPr>
            <a:r>
              <a:t>Another word to describe an Imaginative leader is “creative”</a:t>
            </a:r>
          </a:p>
          <a:p>
            <a:pPr marL="395111" indent="-395111" algn="l">
              <a:buSzPct val="125000"/>
              <a:buChar char="•"/>
              <a:defRPr sz="3200">
                <a:uFill>
                  <a:solidFill>
                    <a:srgbClr val="000000"/>
                  </a:solidFill>
                </a:uFill>
                <a:latin typeface="Chalkboard SE Regular"/>
                <a:ea typeface="Chalkboard SE Regular"/>
                <a:cs typeface="Chalkboard SE Regular"/>
                <a:sym typeface="Chalkboard SE Regular"/>
              </a:defRPr>
            </a:pPr>
            <a:r>
              <a:t>Imaginative leader love ingenuity and invention.</a:t>
            </a:r>
          </a:p>
          <a:p>
            <a:pPr marL="395111" indent="-395111" algn="l">
              <a:buSzPct val="125000"/>
              <a:buChar char="•"/>
              <a:defRPr sz="3200">
                <a:uFill>
                  <a:solidFill>
                    <a:srgbClr val="000000"/>
                  </a:solidFill>
                </a:uFill>
                <a:latin typeface="Chalkboard SE Regular"/>
                <a:ea typeface="Chalkboard SE Regular"/>
                <a:cs typeface="Chalkboard SE Regular"/>
                <a:sym typeface="Chalkboard SE Regular"/>
              </a:defRPr>
            </a:pPr>
            <a:r>
              <a:t>They use their spiritual creativity to synthesize new ideas and models, and then use strategy to implement their imaginative ideas.</a:t>
            </a:r>
          </a:p>
          <a:p>
            <a:pPr marL="395111" indent="-395111" algn="l">
              <a:buSzPct val="125000"/>
              <a:buChar char="•"/>
              <a:defRPr sz="3200">
                <a:uFill>
                  <a:solidFill>
                    <a:srgbClr val="000000"/>
                  </a:solidFill>
                </a:uFill>
                <a:latin typeface="Chalkboard SE Regular"/>
                <a:ea typeface="Chalkboard SE Regular"/>
                <a:cs typeface="Chalkboard SE Regular"/>
                <a:sym typeface="Chalkboard SE Regular"/>
              </a:defRPr>
            </a:pPr>
            <a:r>
              <a:t>Imaginative leaders </a:t>
            </a:r>
            <a:r>
              <a:t>leaders usually have the gift of a prophet; cultural intelligence; and the Need to be Right and the Need to Over-Innovate. </a:t>
            </a:r>
          </a:p>
          <a:p>
            <a:pPr marL="395111" indent="-395111" algn="l">
              <a:buSzPct val="125000"/>
              <a:buChar char="•"/>
              <a:defRPr sz="3200">
                <a:uFill>
                  <a:solidFill>
                    <a:srgbClr val="000000"/>
                  </a:solidFill>
                </a:uFill>
                <a:latin typeface="Chalkboard SE Regular"/>
                <a:ea typeface="Chalkboard SE Regular"/>
                <a:cs typeface="Chalkboard SE Regular"/>
                <a:sym typeface="Chalkboard SE Regular"/>
              </a:defRPr>
            </a:pPr>
            <a:r>
              <a:t>A</a:t>
            </a:r>
            <a:r>
              <a:t> primary role of an Imaginative lay leader is to be a Ministry Innovator. </a:t>
            </a:r>
          </a:p>
          <a:p>
            <a:pPr marL="395111" indent="-395111" algn="l">
              <a:buSzPct val="125000"/>
              <a:buChar char="•"/>
              <a:defRPr sz="3200">
                <a:uFill>
                  <a:solidFill>
                    <a:srgbClr val="000000"/>
                  </a:solidFill>
                </a:uFill>
                <a:latin typeface="Chalkboard SE Regular"/>
                <a:ea typeface="Chalkboard SE Regular"/>
                <a:cs typeface="Chalkboard SE Regular"/>
                <a:sym typeface="Chalkboard SE Regular"/>
              </a:defRPr>
            </a:pPr>
            <a:r>
              <a:t>Samuel, Daniel and John the Baptist are Biblical examples of Imaginative Leaders.</a:t>
            </a:r>
          </a:p>
          <a:p>
            <a:pPr marL="395111" indent="-395111" algn="l">
              <a:buSzPct val="125000"/>
              <a:buChar char="•"/>
              <a:defRPr sz="3200">
                <a:uFill>
                  <a:solidFill>
                    <a:srgbClr val="000000"/>
                  </a:solidFill>
                </a:uFill>
                <a:latin typeface="Chalkboard SE Regular"/>
                <a:ea typeface="Chalkboard SE Regular"/>
                <a:cs typeface="Chalkboard SE Regular"/>
                <a:sym typeface="Chalkboard SE Regular"/>
              </a:defRPr>
            </a:pPr>
            <a:r>
              <a:t>Contemporary and historic examples are Martin Luther King, Dietrich Bonhoeffer and C. S. Lewis</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title"/>
          </p:nvPr>
        </p:nvSpPr>
        <p:spPr>
          <a:xfrm>
            <a:off x="1361440" y="1473199"/>
            <a:ext cx="10342880" cy="7100818"/>
          </a:xfrm>
          <a:prstGeom prst="rect">
            <a:avLst/>
          </a:prstGeom>
        </p:spPr>
        <p:txBody>
          <a:bodyPr/>
          <a:lstStyle/>
          <a:p>
            <a:pPr defTabSz="324611">
              <a:defRPr sz="13561"/>
            </a:pPr>
            <a:r>
              <a:t>Relational</a:t>
            </a:r>
          </a:p>
          <a:p>
            <a:pPr defTabSz="324611">
              <a:defRPr sz="15620"/>
            </a:pPr>
            <a:r>
              <a:t>Leader</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title"/>
          </p:nvPr>
        </p:nvSpPr>
        <p:spPr>
          <a:xfrm>
            <a:off x="1361442" y="296712"/>
            <a:ext cx="10342879" cy="9283927"/>
          </a:xfrm>
          <a:prstGeom prst="rect">
            <a:avLst/>
          </a:prstGeom>
        </p:spPr>
        <p:txBody>
          <a:bodyPr/>
          <a:lstStyle/>
          <a:p>
            <a:pPr marL="692727" indent="-692727" algn="l">
              <a:buSzPct val="120000"/>
              <a:buChar char="•"/>
              <a:defRPr b="1" i="1" sz="1200">
                <a:solidFill>
                  <a:srgbClr val="000000"/>
                </a:solidFill>
                <a:latin typeface="Helvetica"/>
                <a:ea typeface="Helvetica"/>
                <a:cs typeface="Helvetica"/>
                <a:sym typeface="Helvetica"/>
              </a:defRPr>
            </a:pPr>
            <a:r>
              <a:rPr b="0" i="0" sz="5000">
                <a:solidFill>
                  <a:srgbClr val="FFFFFF"/>
                </a:solidFill>
                <a:latin typeface="+mn-lt"/>
                <a:ea typeface="+mn-ea"/>
                <a:cs typeface="+mn-cs"/>
                <a:sym typeface="Chalkduster"/>
              </a:rPr>
              <a:t>Relational leaders </a:t>
            </a:r>
            <a:r>
              <a:rPr b="0" i="0" sz="5000">
                <a:solidFill>
                  <a:srgbClr val="FFFFFF"/>
                </a:solidFill>
                <a:latin typeface="+mn-lt"/>
                <a:ea typeface="+mn-ea"/>
                <a:cs typeface="+mn-cs"/>
                <a:sym typeface="Chalkduster"/>
              </a:rPr>
              <a:t>are strongest in Chemistry, intermediate in Spirituality and weakest in Strategy. </a:t>
            </a:r>
            <a:endParaRPr b="0" i="0" sz="5000">
              <a:solidFill>
                <a:srgbClr val="FFFFFF"/>
              </a:solidFill>
              <a:latin typeface="+mn-lt"/>
              <a:ea typeface="+mn-ea"/>
              <a:cs typeface="+mn-cs"/>
              <a:sym typeface="Chalkduster"/>
            </a:endParaRPr>
          </a:p>
          <a:p>
            <a:pPr marL="166254" indent="-166254" algn="l">
              <a:buSzPct val="120000"/>
              <a:defRPr b="1" i="1" sz="1200">
                <a:solidFill>
                  <a:srgbClr val="000000"/>
                </a:solidFill>
                <a:latin typeface="Helvetica"/>
                <a:ea typeface="Helvetica"/>
                <a:cs typeface="Helvetica"/>
                <a:sym typeface="Helvetica"/>
              </a:defRPr>
            </a:pPr>
            <a:endParaRPr b="0" i="0" sz="5000">
              <a:solidFill>
                <a:srgbClr val="FFFFFF"/>
              </a:solidFill>
              <a:latin typeface="+mn-lt"/>
              <a:ea typeface="+mn-ea"/>
              <a:cs typeface="+mn-cs"/>
              <a:sym typeface="Chalkduster"/>
            </a:endParaRPr>
          </a:p>
          <a:p>
            <a:pPr marL="692727" indent="-692727" algn="l">
              <a:buSzPct val="120000"/>
              <a:defRPr b="1" i="1" sz="1200">
                <a:solidFill>
                  <a:srgbClr val="000000"/>
                </a:solidFill>
                <a:latin typeface="Helvetica"/>
                <a:ea typeface="Helvetica"/>
                <a:cs typeface="Helvetica"/>
                <a:sym typeface="Helvetica"/>
              </a:defRPr>
            </a:pPr>
            <a:r>
              <a:rPr b="0" i="0" sz="5000">
                <a:solidFill>
                  <a:srgbClr val="FFFFFF"/>
                </a:solidFill>
                <a:latin typeface="+mn-lt"/>
                <a:ea typeface="+mn-ea"/>
                <a:cs typeface="+mn-cs"/>
                <a:sym typeface="Chalkduster"/>
              </a:rPr>
              <a:t>They have an amazing gift of helping people and groups experience love in a real and personal way</a:t>
            </a:r>
            <a:r>
              <a:t>.</a:t>
            </a:r>
          </a:p>
          <a:p>
            <a:pPr algn="l">
              <a:defRPr b="1" i="1" sz="1200">
                <a:solidFill>
                  <a:srgbClr val="000000"/>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nvSpPr>
        <p:spPr>
          <a:xfrm>
            <a:off x="397560" y="-314469"/>
            <a:ext cx="12209681" cy="103825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uFill>
                  <a:solidFill>
                    <a:srgbClr val="000000"/>
                  </a:solidFill>
                </a:uFill>
                <a:latin typeface="Chalkboard SE Regular"/>
                <a:ea typeface="Chalkboard SE Regular"/>
                <a:cs typeface="Chalkboard SE Regular"/>
                <a:sym typeface="Chalkboard SE Regular"/>
              </a:defRPr>
            </a:pPr>
          </a:p>
          <a:p>
            <a:pPr algn="l">
              <a:defRPr sz="3600">
                <a:uFill>
                  <a:solidFill>
                    <a:srgbClr val="000000"/>
                  </a:solidFill>
                </a:uFill>
                <a:latin typeface="Chalkboard SE Regular"/>
                <a:ea typeface="Chalkboard SE Regular"/>
                <a:cs typeface="Chalkboard SE Regular"/>
                <a:sym typeface="Chalkboard SE Regular"/>
              </a:defRPr>
            </a:pPr>
            <a:r>
              <a:t>• They are gifted by God to connect emotionally with individuals and inspire them as a group to follow Jesus and love each other. </a:t>
            </a:r>
          </a:p>
          <a:p>
            <a:pPr algn="l">
              <a:defRPr sz="3600">
                <a:uFill>
                  <a:solidFill>
                    <a:srgbClr val="000000"/>
                  </a:solidFill>
                </a:uFill>
                <a:latin typeface="Chalkboard SE Regular"/>
                <a:ea typeface="Chalkboard SE Regular"/>
                <a:cs typeface="Chalkboard SE Regular"/>
                <a:sym typeface="Chalkboard SE Regular"/>
              </a:defRPr>
            </a:pPr>
            <a:r>
              <a:t>• Another word to describe a Relational leader is “loving.” They naturally lead through their ability to create caring relationships with large numbers of people. </a:t>
            </a:r>
          </a:p>
          <a:p>
            <a:pPr algn="l">
              <a:defRPr sz="3600">
                <a:uFill>
                  <a:solidFill>
                    <a:srgbClr val="000000"/>
                  </a:solidFill>
                </a:uFill>
                <a:latin typeface="Chalkboard SE Regular"/>
                <a:ea typeface="Chalkboard SE Regular"/>
                <a:cs typeface="Chalkboard SE Regular"/>
                <a:sym typeface="Chalkboard SE Regular"/>
              </a:defRPr>
            </a:pPr>
            <a:r>
              <a:t>• Relational leaders usually have the gift of a pastor/shepherd; interpersonal intelligence; and the Need for Affirmation and the Need for Attention.</a:t>
            </a:r>
          </a:p>
          <a:p>
            <a:pPr algn="l">
              <a:defRPr sz="3600">
                <a:uFill>
                  <a:solidFill>
                    <a:srgbClr val="000000"/>
                  </a:solidFill>
                </a:uFill>
                <a:latin typeface="Chalkboard SE Regular"/>
                <a:ea typeface="Chalkboard SE Regular"/>
                <a:cs typeface="Chalkboard SE Regular"/>
                <a:sym typeface="Chalkboard SE Regular"/>
              </a:defRPr>
            </a:pPr>
            <a:r>
              <a:t>• For Lay Leaders, this style is called People Encourager.</a:t>
            </a:r>
          </a:p>
          <a:p>
            <a:pPr algn="l">
              <a:defRPr sz="3600">
                <a:uFill>
                  <a:solidFill>
                    <a:srgbClr val="000000"/>
                  </a:solidFill>
                </a:uFill>
                <a:latin typeface="Chalkboard SE Regular"/>
                <a:ea typeface="Chalkboard SE Regular"/>
                <a:cs typeface="Chalkboard SE Regular"/>
                <a:sym typeface="Chalkboard SE Regular"/>
              </a:defRPr>
            </a:pPr>
            <a:r>
              <a:t>• Barnabas, Esther and Timothy are Biblical examples of Relational Leaders.  </a:t>
            </a:r>
          </a:p>
          <a:p>
            <a:pPr algn="l">
              <a:defRPr sz="3600">
                <a:uFill>
                  <a:solidFill>
                    <a:srgbClr val="000000"/>
                  </a:solidFill>
                </a:uFill>
                <a:latin typeface="Chalkboard SE Regular"/>
                <a:ea typeface="Chalkboard SE Regular"/>
                <a:cs typeface="Chalkboard SE Regular"/>
                <a:sym typeface="Chalkboard SE Regular"/>
              </a:defRPr>
            </a:pPr>
            <a:r>
              <a:t>• Efrem Smith, Max Lucado, Doug Coe and Lloyd John Ogilvie are contemporary examples.</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xfrm>
            <a:off x="1361441" y="975360"/>
            <a:ext cx="10342880" cy="7511975"/>
          </a:xfrm>
          <a:prstGeom prst="rect">
            <a:avLst/>
          </a:prstGeom>
        </p:spPr>
        <p:txBody>
          <a:bodyPr/>
          <a:lstStyle/>
          <a:p>
            <a:pPr>
              <a:defRPr sz="10700"/>
            </a:pPr>
            <a:r>
              <a:t>Inspirational</a:t>
            </a:r>
          </a:p>
          <a:p>
            <a:pPr>
              <a:defRPr sz="10700"/>
            </a:pPr>
            <a:r>
              <a:t>Leader</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title"/>
          </p:nvPr>
        </p:nvSpPr>
        <p:spPr>
          <a:xfrm>
            <a:off x="1224389" y="425871"/>
            <a:ext cx="10342879" cy="9000133"/>
          </a:xfrm>
          <a:prstGeom prst="rect">
            <a:avLst/>
          </a:prstGeom>
        </p:spPr>
        <p:txBody>
          <a:bodyPr/>
          <a:lstStyle/>
          <a:p>
            <a:pPr marL="658090" indent="-658090" algn="l" defTabSz="434340">
              <a:buSzPct val="120000"/>
              <a:buChar char="•"/>
              <a:defRPr b="1" i="1" sz="1140">
                <a:solidFill>
                  <a:srgbClr val="000000"/>
                </a:solidFill>
                <a:latin typeface="Helvetica"/>
                <a:ea typeface="Helvetica"/>
                <a:cs typeface="Helvetica"/>
                <a:sym typeface="Helvetica"/>
              </a:defRPr>
            </a:pPr>
            <a:r>
              <a:rPr b="0" i="0" sz="4750">
                <a:solidFill>
                  <a:srgbClr val="FFFFFF"/>
                </a:solidFill>
                <a:latin typeface="+mn-lt"/>
                <a:ea typeface="+mn-ea"/>
                <a:cs typeface="+mn-cs"/>
                <a:sym typeface="Chalkduster"/>
              </a:rPr>
              <a:t>Inspirational leaders </a:t>
            </a:r>
            <a:r>
              <a:rPr b="0" i="0" sz="4750">
                <a:solidFill>
                  <a:srgbClr val="FFFFFF"/>
                </a:solidFill>
                <a:latin typeface="+mn-lt"/>
                <a:ea typeface="+mn-ea"/>
                <a:cs typeface="+mn-cs"/>
                <a:sym typeface="Chalkduster"/>
              </a:rPr>
              <a:t>are strongest in Chemistry, intermediate in Strategy and weakest in Spirituality. </a:t>
            </a:r>
            <a:endParaRPr b="0" i="0" sz="4750">
              <a:solidFill>
                <a:srgbClr val="FFFFFF"/>
              </a:solidFill>
              <a:latin typeface="+mn-lt"/>
              <a:ea typeface="+mn-ea"/>
              <a:cs typeface="+mn-cs"/>
              <a:sym typeface="Chalkduster"/>
            </a:endParaRPr>
          </a:p>
          <a:p>
            <a:pPr marL="157941" indent="-157941" algn="l" defTabSz="434340">
              <a:buSzPct val="120000"/>
              <a:defRPr b="1" i="1" sz="1140">
                <a:solidFill>
                  <a:srgbClr val="000000"/>
                </a:solidFill>
                <a:latin typeface="Helvetica"/>
                <a:ea typeface="Helvetica"/>
                <a:cs typeface="Helvetica"/>
                <a:sym typeface="Helvetica"/>
              </a:defRPr>
            </a:pPr>
            <a:endParaRPr b="0" i="0" sz="4750">
              <a:solidFill>
                <a:srgbClr val="FFFFFF"/>
              </a:solidFill>
              <a:latin typeface="+mn-lt"/>
              <a:ea typeface="+mn-ea"/>
              <a:cs typeface="+mn-cs"/>
              <a:sym typeface="Chalkduster"/>
            </a:endParaRPr>
          </a:p>
          <a:p>
            <a:pPr marL="658090" indent="-658090" algn="l" defTabSz="434340">
              <a:buSzPct val="120000"/>
              <a:defRPr b="1" i="1" sz="1140">
                <a:solidFill>
                  <a:srgbClr val="000000"/>
                </a:solidFill>
                <a:latin typeface="Helvetica"/>
                <a:ea typeface="Helvetica"/>
                <a:cs typeface="Helvetica"/>
                <a:sym typeface="Helvetica"/>
              </a:defRPr>
            </a:pPr>
            <a:r>
              <a:rPr b="0" i="0" sz="4750">
                <a:solidFill>
                  <a:srgbClr val="FFFFFF"/>
                </a:solidFill>
                <a:latin typeface="+mn-lt"/>
                <a:ea typeface="+mn-ea"/>
                <a:cs typeface="+mn-cs"/>
                <a:sym typeface="Chalkduster"/>
              </a:rPr>
              <a:t>They have an amazing gift of motivating both Christians and seekers to desire a stronger connection with Jesus and to positively change society</a:t>
            </a:r>
            <a:r>
              <a:t>.</a:t>
            </a:r>
          </a:p>
          <a:p>
            <a:pPr algn="l" defTabSz="434340">
              <a:defRPr b="1" sz="1045">
                <a:solidFill>
                  <a:srgbClr val="000000"/>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nvSpPr>
        <p:spPr>
          <a:xfrm>
            <a:off x="321039" y="-559994"/>
            <a:ext cx="12362722" cy="104209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uFill>
                  <a:solidFill>
                    <a:srgbClr val="000000"/>
                  </a:solidFill>
                </a:uFill>
                <a:latin typeface="Chalkboard SE Regular"/>
                <a:ea typeface="Chalkboard SE Regular"/>
                <a:cs typeface="Chalkboard SE Regular"/>
                <a:sym typeface="Chalkboard SE Regular"/>
              </a:defRPr>
            </a:pPr>
          </a:p>
          <a:p>
            <a:pPr algn="l">
              <a:defRPr sz="3400">
                <a:uFill>
                  <a:solidFill>
                    <a:srgbClr val="000000"/>
                  </a:solidFill>
                </a:uFill>
                <a:latin typeface="Chalkboard SE Regular"/>
                <a:ea typeface="Chalkboard SE Regular"/>
                <a:cs typeface="Chalkboard SE Regular"/>
                <a:sym typeface="Chalkboard SE Regular"/>
              </a:defRPr>
            </a:pPr>
            <a:r>
              <a:t>• They are gifted by God to connect powerfully with a team or crowd, and motivate them to follow Jesus through engagement in the mission of God. </a:t>
            </a:r>
          </a:p>
          <a:p>
            <a:pPr algn="l">
              <a:defRPr sz="3400">
                <a:uFill>
                  <a:solidFill>
                    <a:srgbClr val="000000"/>
                  </a:solidFill>
                </a:uFill>
                <a:latin typeface="Chalkboard SE Regular"/>
                <a:ea typeface="Chalkboard SE Regular"/>
                <a:cs typeface="Chalkboard SE Regular"/>
                <a:sym typeface="Chalkboard SE Regular"/>
              </a:defRPr>
            </a:pPr>
            <a:r>
              <a:t>• Another word to describe an Inspirational leader is motivational. They lead through their ability to influence people, especially through public speaking. </a:t>
            </a:r>
          </a:p>
          <a:p>
            <a:pPr algn="l">
              <a:defRPr sz="3400">
                <a:uFill>
                  <a:solidFill>
                    <a:srgbClr val="000000"/>
                  </a:solidFill>
                </a:uFill>
                <a:latin typeface="Chalkboard SE Regular"/>
                <a:ea typeface="Chalkboard SE Regular"/>
                <a:cs typeface="Chalkboard SE Regular"/>
                <a:sym typeface="Chalkboard SE Regular"/>
              </a:defRPr>
            </a:pPr>
            <a:r>
              <a:t>• Inspirational Leaders excel at getting people to rally around a vision.</a:t>
            </a:r>
          </a:p>
          <a:p>
            <a:pPr algn="l">
              <a:defRPr sz="3400">
                <a:uFill>
                  <a:solidFill>
                    <a:srgbClr val="000000"/>
                  </a:solidFill>
                </a:uFill>
                <a:latin typeface="Chalkboard SE Regular"/>
                <a:ea typeface="Chalkboard SE Regular"/>
                <a:cs typeface="Chalkboard SE Regular"/>
                <a:sym typeface="Chalkboard SE Regular"/>
              </a:defRPr>
            </a:pPr>
            <a:r>
              <a:t>• Inspirational Leaders usually have an evangelism gift; Social intelligence; and the Need for Attention &amp; the Need for Power.</a:t>
            </a:r>
          </a:p>
          <a:p>
            <a:pPr marL="419805" indent="-419805" algn="l">
              <a:buSzPct val="125000"/>
              <a:buChar char="•"/>
              <a:defRPr sz="3400">
                <a:uFill>
                  <a:solidFill>
                    <a:srgbClr val="000000"/>
                  </a:solidFill>
                </a:uFill>
                <a:latin typeface="Chalkboard SE Regular"/>
                <a:ea typeface="Chalkboard SE Regular"/>
                <a:cs typeface="Chalkboard SE Regular"/>
                <a:sym typeface="Chalkboard SE Regular"/>
              </a:defRPr>
            </a:pPr>
            <a:r>
              <a:t>Peter, Apollos and Elijah are Biblical examples of Inspirational Leaders. </a:t>
            </a:r>
          </a:p>
          <a:p>
            <a:pPr marL="419805" indent="-419805" algn="l">
              <a:buSzPct val="125000"/>
              <a:buChar char="•"/>
              <a:defRPr sz="3400">
                <a:uFill>
                  <a:solidFill>
                    <a:srgbClr val="000000"/>
                  </a:solidFill>
                </a:uFill>
                <a:latin typeface="Chalkboard SE Regular"/>
                <a:ea typeface="Chalkboard SE Regular"/>
                <a:cs typeface="Chalkboard SE Regular"/>
                <a:sym typeface="Chalkboard SE Regular"/>
              </a:defRPr>
            </a:pPr>
            <a:r>
              <a:t>Aimee Semple McPherson, Luis Palau and Billy Graham are historical and contemporary examples.</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title"/>
          </p:nvPr>
        </p:nvSpPr>
        <p:spPr>
          <a:xfrm>
            <a:off x="1300480" y="975360"/>
            <a:ext cx="10342879" cy="7305041"/>
          </a:xfrm>
          <a:prstGeom prst="rect">
            <a:avLst/>
          </a:prstGeom>
        </p:spPr>
        <p:txBody>
          <a:bodyPr/>
          <a:lstStyle/>
          <a:p>
            <a:pPr defTabSz="342900">
              <a:defRPr sz="16500"/>
            </a:pPr>
            <a:r>
              <a:t>Building</a:t>
            </a:r>
          </a:p>
          <a:p>
            <a:pPr defTabSz="342900">
              <a:defRPr sz="16500"/>
            </a:pPr>
            <a:r>
              <a:t>Leader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1262914" y="512809"/>
            <a:ext cx="10969859" cy="8108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200">
                <a:solidFill>
                  <a:srgbClr val="000000"/>
                </a:solidFill>
                <a:uFill>
                  <a:solidFill>
                    <a:srgbClr val="000000"/>
                  </a:solidFill>
                </a:uFill>
              </a:defRPr>
            </a:pPr>
            <a:r>
              <a:rPr>
                <a:solidFill>
                  <a:srgbClr val="FFFFFF"/>
                </a:solidFill>
              </a:rPr>
              <a:t>a society, because each has something to tell all the others - fresh and ever fresh news of the "My God" whom each finds in Him whom all praise as "Our God".</a:t>
            </a:r>
            <a:endParaRPr>
              <a:solidFill>
                <a:srgbClr val="FFFFFF"/>
              </a:solidFill>
            </a:endParaRPr>
          </a:p>
          <a:p>
            <a:pPr algn="l">
              <a:defRPr>
                <a:uFill>
                  <a:solidFill>
                    <a:srgbClr val="000000"/>
                  </a:solidFill>
                </a:uFill>
              </a:defRPr>
            </a:pPr>
            <a:r>
              <a:t>C. S. Lewis, The Problem of  Pain, chapter nine, "Heaven"</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title"/>
          </p:nvPr>
        </p:nvSpPr>
        <p:spPr>
          <a:xfrm>
            <a:off x="1514843" y="541640"/>
            <a:ext cx="10342880" cy="8670320"/>
          </a:xfrm>
          <a:prstGeom prst="rect">
            <a:avLst/>
          </a:prstGeom>
        </p:spPr>
        <p:txBody>
          <a:bodyPr/>
          <a:lstStyle/>
          <a:p>
            <a:pPr algn="l" defTabSz="420623">
              <a:defRPr b="1" sz="1012">
                <a:solidFill>
                  <a:srgbClr val="000000"/>
                </a:solidFill>
                <a:latin typeface="Helvetica"/>
                <a:ea typeface="Helvetica"/>
                <a:cs typeface="Helvetica"/>
                <a:sym typeface="Helvetica"/>
              </a:defRPr>
            </a:pPr>
          </a:p>
          <a:p>
            <a:pPr marL="567972" indent="-567972" algn="l" defTabSz="420623">
              <a:buSzPct val="125000"/>
              <a:defRPr b="1" i="1" sz="1104">
                <a:solidFill>
                  <a:srgbClr val="000000"/>
                </a:solidFill>
                <a:latin typeface="Helvetica"/>
                <a:ea typeface="Helvetica"/>
                <a:cs typeface="Helvetica"/>
                <a:sym typeface="Helvetica"/>
              </a:defRPr>
            </a:pPr>
            <a:r>
              <a:rPr b="0" i="0" sz="4600">
                <a:solidFill>
                  <a:srgbClr val="FFFFFF"/>
                </a:solidFill>
                <a:latin typeface="+mn-lt"/>
                <a:ea typeface="+mn-ea"/>
                <a:cs typeface="+mn-cs"/>
                <a:sym typeface="Chalkduster"/>
              </a:rPr>
              <a:t>Building leaders </a:t>
            </a:r>
            <a:r>
              <a:rPr b="0" i="0" sz="4600">
                <a:solidFill>
                  <a:srgbClr val="FFFFFF"/>
                </a:solidFill>
                <a:latin typeface="+mn-lt"/>
                <a:ea typeface="+mn-ea"/>
                <a:cs typeface="+mn-cs"/>
                <a:sym typeface="Chalkduster"/>
              </a:rPr>
              <a:t>are strongest in Strategy, intermediate in Chemistry and weakest in Spirituality. </a:t>
            </a:r>
            <a:endParaRPr b="0" i="0" sz="4600">
              <a:solidFill>
                <a:srgbClr val="FFFFFF"/>
              </a:solidFill>
              <a:latin typeface="+mn-lt"/>
              <a:ea typeface="+mn-ea"/>
              <a:cs typeface="+mn-cs"/>
              <a:sym typeface="Chalkduster"/>
            </a:endParaRPr>
          </a:p>
          <a:p>
            <a:pPr marL="136313" indent="-136313" algn="l" defTabSz="420623">
              <a:buSzPct val="125000"/>
              <a:defRPr b="1" i="1" sz="1104">
                <a:solidFill>
                  <a:srgbClr val="000000"/>
                </a:solidFill>
                <a:latin typeface="Helvetica"/>
                <a:ea typeface="Helvetica"/>
                <a:cs typeface="Helvetica"/>
                <a:sym typeface="Helvetica"/>
              </a:defRPr>
            </a:pPr>
            <a:endParaRPr b="0" i="0" sz="4600">
              <a:solidFill>
                <a:srgbClr val="FFFFFF"/>
              </a:solidFill>
              <a:latin typeface="+mn-lt"/>
              <a:ea typeface="+mn-ea"/>
              <a:cs typeface="+mn-cs"/>
              <a:sym typeface="Chalkduster"/>
            </a:endParaRPr>
          </a:p>
          <a:p>
            <a:pPr marL="567972" indent="-567972" algn="l" defTabSz="420623">
              <a:buSzPct val="125000"/>
              <a:defRPr b="1" i="1" sz="1104">
                <a:solidFill>
                  <a:srgbClr val="000000"/>
                </a:solidFill>
                <a:latin typeface="Helvetica"/>
                <a:ea typeface="Helvetica"/>
                <a:cs typeface="Helvetica"/>
                <a:sym typeface="Helvetica"/>
              </a:defRPr>
            </a:pPr>
            <a:r>
              <a:rPr b="0" i="0" sz="4600">
                <a:solidFill>
                  <a:srgbClr val="FFFFFF"/>
                </a:solidFill>
                <a:latin typeface="+mn-lt"/>
                <a:ea typeface="+mn-ea"/>
                <a:cs typeface="+mn-cs"/>
                <a:sym typeface="Chalkduster"/>
              </a:rPr>
              <a:t>They have an amazing gift of bringing people together to achieve physical progress in organizing and expanding the kingdom of God on this earth</a:t>
            </a:r>
            <a:r>
              <a:t>. </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nvSpPr>
        <p:spPr>
          <a:xfrm>
            <a:off x="388031" y="155178"/>
            <a:ext cx="12228739" cy="94432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300">
                <a:uFill>
                  <a:solidFill>
                    <a:srgbClr val="000000"/>
                  </a:solidFill>
                </a:uFill>
                <a:latin typeface="Chalkboard SE Regular"/>
                <a:ea typeface="Chalkboard SE Regular"/>
                <a:cs typeface="Chalkboard SE Regular"/>
                <a:sym typeface="Chalkboard SE Regular"/>
              </a:defRPr>
            </a:pPr>
            <a:r>
              <a:t>• The Building leader is gifted by God to strategize for growth, enlist other leaders, and then together lead the way in enlarging the mission of God. </a:t>
            </a:r>
          </a:p>
          <a:p>
            <a:pPr marL="407458" indent="-407458" algn="l">
              <a:buSzPct val="125000"/>
              <a:buChar char="•"/>
              <a:defRPr sz="3300">
                <a:uFill>
                  <a:solidFill>
                    <a:srgbClr val="000000"/>
                  </a:solidFill>
                </a:uFill>
                <a:latin typeface="Chalkboard SE Regular"/>
                <a:ea typeface="Chalkboard SE Regular"/>
                <a:cs typeface="Chalkboard SE Regular"/>
                <a:sym typeface="Chalkboard SE Regular"/>
              </a:defRPr>
            </a:pPr>
            <a:r>
              <a:t>They are best described as being gifted at either organizing or growing entities. Some instinctively know how to create the right conditions and systems that produce numeric growth, so that more and more people come and join. Others are best at organizing and strengthening.</a:t>
            </a:r>
          </a:p>
          <a:p>
            <a:pPr marL="407458" indent="-407458" algn="l">
              <a:buSzPct val="125000"/>
              <a:buChar char="•"/>
              <a:defRPr sz="3300">
                <a:uFill>
                  <a:solidFill>
                    <a:srgbClr val="000000"/>
                  </a:solidFill>
                </a:uFill>
                <a:latin typeface="Chalkboard SE Regular"/>
                <a:ea typeface="Chalkboard SE Regular"/>
                <a:cs typeface="Chalkboard SE Regular"/>
                <a:sym typeface="Chalkboard SE Regular"/>
              </a:defRPr>
            </a:pPr>
            <a:r>
              <a:t>Building Leaders usually have the gift of an apostolist; they have Organizational Intelligence; and the Need for Power and the Need to Over-Work.</a:t>
            </a:r>
          </a:p>
          <a:p>
            <a:pPr marL="407458" indent="-407458" algn="l">
              <a:buSzPct val="125000"/>
              <a:buChar char="•"/>
              <a:defRPr sz="3300">
                <a:uFill>
                  <a:solidFill>
                    <a:srgbClr val="000000"/>
                  </a:solidFill>
                </a:uFill>
                <a:latin typeface="Chalkboard SE Regular"/>
                <a:ea typeface="Chalkboard SE Regular"/>
                <a:cs typeface="Chalkboard SE Regular"/>
                <a:sym typeface="Chalkboard SE Regular"/>
              </a:defRPr>
            </a:pPr>
            <a:r>
              <a:t>Deborah, Saul and Nehemiah are three Biblical examples of Building leaders. </a:t>
            </a:r>
          </a:p>
          <a:p>
            <a:pPr marL="407458" indent="-407458" algn="l">
              <a:buSzPct val="125000"/>
              <a:buChar char="•"/>
              <a:defRPr sz="3300">
                <a:uFill>
                  <a:solidFill>
                    <a:srgbClr val="000000"/>
                  </a:solidFill>
                </a:uFill>
                <a:latin typeface="Chalkboard SE Regular"/>
                <a:ea typeface="Chalkboard SE Regular"/>
                <a:cs typeface="Chalkboard SE Regular"/>
                <a:sym typeface="Chalkboard SE Regular"/>
              </a:defRPr>
            </a:pPr>
            <a:r>
              <a:t>Historic and contemporary examples are Mother Teresa, John Maxwell and Bill Hybels.</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title"/>
          </p:nvPr>
        </p:nvSpPr>
        <p:spPr>
          <a:xfrm>
            <a:off x="1269999" y="589969"/>
            <a:ext cx="10403841" cy="8188272"/>
          </a:xfrm>
          <a:prstGeom prst="rect">
            <a:avLst/>
          </a:prstGeom>
        </p:spPr>
        <p:txBody>
          <a:bodyPr/>
          <a:lstStyle/>
          <a:p>
            <a:pPr>
              <a:defRPr sz="19100"/>
            </a:pPr>
            <a:r>
              <a:t>Mission</a:t>
            </a:r>
          </a:p>
          <a:p>
            <a:pPr>
              <a:defRPr sz="19100"/>
            </a:pPr>
            <a:r>
              <a:t>Leader</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title"/>
          </p:nvPr>
        </p:nvSpPr>
        <p:spPr>
          <a:xfrm>
            <a:off x="1095331" y="399032"/>
            <a:ext cx="11170236" cy="8096486"/>
          </a:xfrm>
          <a:prstGeom prst="rect">
            <a:avLst/>
          </a:prstGeom>
        </p:spPr>
        <p:txBody>
          <a:bodyPr/>
          <a:lstStyle/>
          <a:p>
            <a:pPr marL="644236" indent="-644236" algn="l" defTabSz="425195">
              <a:buSzPct val="120000"/>
              <a:buChar char="•"/>
              <a:defRPr sz="4650"/>
            </a:pPr>
            <a:r>
              <a:t>Mission leaders </a:t>
            </a:r>
            <a:r>
              <a:t>are strongest in Strategy, intermediate in Spirituality and weakest in Chemistry. </a:t>
            </a:r>
          </a:p>
          <a:p>
            <a:pPr marL="644236" indent="-644236" algn="l" defTabSz="425195">
              <a:buSzPct val="120000"/>
              <a:defRPr sz="4650"/>
            </a:pPr>
          </a:p>
          <a:p>
            <a:pPr marL="644236" indent="-644236" algn="l" defTabSz="425195">
              <a:buSzPct val="120000"/>
              <a:defRPr sz="4650"/>
            </a:pPr>
            <a:r>
              <a:t>They have an amazing gift of helping people see what God could accomplish if they left their safety zone and stepped out in faith on a new venture.</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nvSpPr>
        <p:spPr>
          <a:xfrm>
            <a:off x="509043" y="-427733"/>
            <a:ext cx="12232157" cy="98113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uFill>
                  <a:solidFill>
                    <a:srgbClr val="000000"/>
                  </a:solidFill>
                </a:uFill>
                <a:latin typeface="Chalkboard SE Regular"/>
                <a:ea typeface="Chalkboard SE Regular"/>
                <a:cs typeface="Chalkboard SE Regular"/>
                <a:sym typeface="Chalkboard SE Regular"/>
              </a:defRPr>
            </a:pPr>
          </a:p>
          <a:p>
            <a:pPr algn="l">
              <a:defRPr sz="3400">
                <a:uFill>
                  <a:solidFill>
                    <a:srgbClr val="000000"/>
                  </a:solidFill>
                </a:uFill>
                <a:latin typeface="Chalkboard SE Regular"/>
                <a:ea typeface="Chalkboard SE Regular"/>
                <a:cs typeface="Chalkboard SE Regular"/>
                <a:sym typeface="Chalkboard SE Regular"/>
              </a:defRPr>
            </a:pPr>
            <a:r>
              <a:t>• The Mission leader is gifted by God with spiritual vision to foresee and implement what is needed in the immediate future, by calling people to follow a deeper Gospel while multiplying disciples, expanding ministries and starting new ventures. </a:t>
            </a:r>
          </a:p>
          <a:p>
            <a:pPr algn="l">
              <a:defRPr sz="3400">
                <a:uFill>
                  <a:solidFill>
                    <a:srgbClr val="000000"/>
                  </a:solidFill>
                </a:uFill>
                <a:latin typeface="Chalkboard SE Regular"/>
                <a:ea typeface="Chalkboard SE Regular"/>
                <a:cs typeface="Chalkboard SE Regular"/>
                <a:sym typeface="Chalkboard SE Regular"/>
              </a:defRPr>
            </a:pPr>
            <a:r>
              <a:t>• Another word to describe Mission leaders is multipliers. Their best fruitfulness comes through reproducing new leaders, new ministries and new churches.</a:t>
            </a:r>
          </a:p>
          <a:p>
            <a:pPr algn="l">
              <a:defRPr sz="3400">
                <a:uFill>
                  <a:solidFill>
                    <a:srgbClr val="000000"/>
                  </a:solidFill>
                </a:uFill>
                <a:latin typeface="Chalkboard SE Regular"/>
                <a:ea typeface="Chalkboard SE Regular"/>
                <a:cs typeface="Chalkboard SE Regular"/>
                <a:sym typeface="Chalkboard SE Regular"/>
              </a:defRPr>
            </a:pPr>
            <a:r>
              <a:t>• Many Mission leaders have the gift of an apostle; they also have Strategic Intelligence; and the Need to Over-Work and the Need to Over-Innovate.</a:t>
            </a:r>
          </a:p>
          <a:p>
            <a:pPr marL="419805" indent="-419805" algn="l">
              <a:buSzPct val="125000"/>
              <a:buChar char="•"/>
              <a:defRPr sz="3400">
                <a:uFill>
                  <a:solidFill>
                    <a:srgbClr val="000000"/>
                  </a:solidFill>
                </a:uFill>
                <a:latin typeface="Chalkboard SE Regular"/>
                <a:ea typeface="Chalkboard SE Regular"/>
                <a:cs typeface="Chalkboard SE Regular"/>
                <a:sym typeface="Chalkboard SE Regular"/>
              </a:defRPr>
            </a:pPr>
            <a:r>
              <a:t>Moses, Joshua and Paul are Biblical examples of Mission leaders. </a:t>
            </a:r>
          </a:p>
          <a:p>
            <a:pPr marL="419805" indent="-419805" algn="l">
              <a:buSzPct val="125000"/>
              <a:buChar char="•"/>
              <a:defRPr sz="3400">
                <a:uFill>
                  <a:solidFill>
                    <a:srgbClr val="000000"/>
                  </a:solidFill>
                </a:uFill>
                <a:latin typeface="Chalkboard SE Regular"/>
                <a:ea typeface="Chalkboard SE Regular"/>
                <a:cs typeface="Chalkboard SE Regular"/>
                <a:sym typeface="Chalkboard SE Regular"/>
              </a:defRPr>
            </a:pPr>
            <a:r>
              <a:t>Historic and contemporary examples are John Wesley, Franklin Graham, Henrietta Mears.</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nvSpPr>
        <p:spPr>
          <a:xfrm>
            <a:off x="720523" y="2779438"/>
            <a:ext cx="11563754" cy="3310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pPr>
            <a:r>
              <a:t>Deeper into the</a:t>
            </a:r>
          </a:p>
          <a:p>
            <a:pPr>
              <a:defRPr sz="10000"/>
            </a:pPr>
            <a:r>
              <a:t>Six Styles</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title"/>
          </p:nvPr>
        </p:nvSpPr>
        <p:spPr>
          <a:xfrm>
            <a:off x="105565" y="-45967"/>
            <a:ext cx="12671749" cy="9327777"/>
          </a:xfrm>
          <a:prstGeom prst="rect">
            <a:avLst/>
          </a:prstGeom>
        </p:spPr>
        <p:txBody>
          <a:bodyPr/>
          <a:lstStyle/>
          <a:p>
            <a:pPr defTabSz="233172">
              <a:defRPr sz="11220"/>
            </a:pPr>
            <a:r>
              <a:t>Style</a:t>
            </a:r>
          </a:p>
          <a:p>
            <a:pPr defTabSz="233172">
              <a:defRPr sz="11220"/>
            </a:pPr>
            <a:r>
              <a:t>Discovery 1</a:t>
            </a:r>
          </a:p>
          <a:p>
            <a:pPr defTabSz="233172">
              <a:defRPr sz="11220"/>
            </a:pPr>
            <a:r>
              <a:t>=</a:t>
            </a:r>
          </a:p>
          <a:p>
            <a:pPr defTabSz="233172">
              <a:defRPr sz="11220"/>
            </a:pPr>
            <a:r>
              <a:t>Ephesians 4:11</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93" name="Shape 393"/>
          <p:cNvSpPr/>
          <p:nvPr/>
        </p:nvSpPr>
        <p:spPr>
          <a:xfrm>
            <a:off x="3576320" y="2709333"/>
            <a:ext cx="5635414" cy="5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a:solidFill>
              <a:srgbClr val="000000"/>
            </a:solidFill>
          </a:ln>
        </p:spPr>
        <p:txBody>
          <a:bodyPr lIns="50800" tIns="50800" rIns="50800" bIns="50800"/>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394" name="Shape 394"/>
          <p:cNvSpPr/>
          <p:nvPr/>
        </p:nvSpPr>
        <p:spPr>
          <a:xfrm rot="1089772">
            <a:off x="4156035" y="5548396"/>
            <a:ext cx="1109668" cy="167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395" name="Shape 395"/>
          <p:cNvSpPr/>
          <p:nvPr/>
        </p:nvSpPr>
        <p:spPr>
          <a:xfrm rot="7216946">
            <a:off x="5537780" y="2172938"/>
            <a:ext cx="1329913" cy="254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471" y="1373"/>
                  <a:pt x="21600" y="8395"/>
                  <a:pt x="21600" y="16619"/>
                </a:cubicBezTo>
                <a:cubicBezTo>
                  <a:pt x="21600" y="18308"/>
                  <a:pt x="21209" y="19986"/>
                  <a:pt x="20442"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396" name="Shape 396"/>
          <p:cNvSpPr/>
          <p:nvPr/>
        </p:nvSpPr>
        <p:spPr>
          <a:xfrm rot="13329161">
            <a:off x="7691040" y="5464939"/>
            <a:ext cx="1109669" cy="1682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grpSp>
        <p:nvGrpSpPr>
          <p:cNvPr id="399" name="Group 399"/>
          <p:cNvGrpSpPr/>
          <p:nvPr/>
        </p:nvGrpSpPr>
        <p:grpSpPr>
          <a:xfrm>
            <a:off x="3833706" y="2817706"/>
            <a:ext cx="1259841" cy="921175"/>
            <a:chOff x="0" y="0"/>
            <a:chExt cx="1259840" cy="921173"/>
          </a:xfrm>
        </p:grpSpPr>
        <p:sp>
          <p:nvSpPr>
            <p:cNvPr id="397" name="Shape 397"/>
            <p:cNvSpPr/>
            <p:nvPr/>
          </p:nvSpPr>
          <p:spPr>
            <a:xfrm>
              <a:off x="0" y="0"/>
              <a:ext cx="1259841" cy="921174"/>
            </a:xfrm>
            <a:prstGeom prst="rect">
              <a:avLst/>
            </a:prstGeom>
            <a:solidFill>
              <a:srgbClr val="FFFFFF"/>
            </a:solidFill>
            <a:ln w="13546" cap="flat">
              <a:solidFill>
                <a:srgbClr val="FFFFFF"/>
              </a:solidFill>
              <a:prstDash val="solid"/>
              <a:miter lim="800000"/>
            </a:ln>
            <a:effectLst/>
          </p:spPr>
          <p:txBody>
            <a:bodyPr wrap="square" lIns="72248" tIns="72248" rIns="72248" bIns="72248" numCol="1" anchor="t">
              <a:noAutofit/>
            </a:bodyPr>
            <a:lstStyle/>
            <a:p>
              <a:pPr defTabSz="1300480">
                <a:spcBef>
                  <a:spcPts val="1000"/>
                </a:spcBef>
                <a:defRPr sz="2560">
                  <a:solidFill>
                    <a:srgbClr val="C0504D"/>
                  </a:solidFill>
                  <a:uFill>
                    <a:solidFill>
                      <a:srgbClr val="C0504D"/>
                    </a:solidFill>
                  </a:uFill>
                  <a:latin typeface="Arial"/>
                  <a:ea typeface="Arial"/>
                  <a:cs typeface="Arial"/>
                  <a:sym typeface="Arial"/>
                </a:defRPr>
              </a:pPr>
            </a:p>
          </p:txBody>
        </p:sp>
        <p:sp>
          <p:nvSpPr>
            <p:cNvPr id="398" name="Shape 398"/>
            <p:cNvSpPr/>
            <p:nvPr/>
          </p:nvSpPr>
          <p:spPr>
            <a:xfrm>
              <a:off x="0" y="0"/>
              <a:ext cx="1259841"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C0504D"/>
                  </a:solidFill>
                  <a:uFill>
                    <a:solidFill>
                      <a:srgbClr val="C0504D"/>
                    </a:solidFill>
                  </a:uFill>
                </a:rPr>
                <a:t>Sacred</a:t>
              </a:r>
              <a:br>
                <a:rPr b="1" sz="2275">
                  <a:solidFill>
                    <a:srgbClr val="C0504D"/>
                  </a:solidFill>
                  <a:uFill>
                    <a:solidFill>
                      <a:srgbClr val="C0504D"/>
                    </a:solidFill>
                  </a:uFill>
                </a:rPr>
              </a:br>
              <a:r>
                <a:rPr b="1" sz="2275">
                  <a:solidFill>
                    <a:srgbClr val="C0504D"/>
                  </a:solidFill>
                  <a:uFill>
                    <a:solidFill>
                      <a:srgbClr val="C0504D"/>
                    </a:solidFill>
                  </a:uFill>
                </a:rPr>
                <a:t>Leader</a:t>
              </a:r>
            </a:p>
          </p:txBody>
        </p:sp>
      </p:grpSp>
      <p:grpSp>
        <p:nvGrpSpPr>
          <p:cNvPr id="402" name="Group 402"/>
          <p:cNvGrpSpPr/>
          <p:nvPr/>
        </p:nvGrpSpPr>
        <p:grpSpPr>
          <a:xfrm>
            <a:off x="7802880" y="4985173"/>
            <a:ext cx="2059094" cy="794739"/>
            <a:chOff x="0" y="0"/>
            <a:chExt cx="2059093" cy="794738"/>
          </a:xfrm>
        </p:grpSpPr>
        <p:sp>
          <p:nvSpPr>
            <p:cNvPr id="400" name="Shape 400"/>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20A49E"/>
                  </a:solidFill>
                  <a:uFill>
                    <a:solidFill>
                      <a:srgbClr val="20A49E"/>
                    </a:solidFill>
                  </a:uFill>
                  <a:latin typeface="Arial"/>
                  <a:ea typeface="Arial"/>
                  <a:cs typeface="Arial"/>
                  <a:sym typeface="Arial"/>
                </a:defRPr>
              </a:pPr>
            </a:p>
          </p:txBody>
        </p:sp>
        <p:sp>
          <p:nvSpPr>
            <p:cNvPr id="401" name="Shape 401"/>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20A49E"/>
                  </a:solidFill>
                  <a:uFill>
                    <a:solidFill>
                      <a:srgbClr val="20A49E"/>
                    </a:solidFill>
                  </a:uFill>
                </a:rPr>
                <a:t>Inspirational</a:t>
              </a:r>
              <a:br>
                <a:rPr b="1" sz="2275">
                  <a:solidFill>
                    <a:srgbClr val="20A49E"/>
                  </a:solidFill>
                  <a:uFill>
                    <a:solidFill>
                      <a:srgbClr val="20A49E"/>
                    </a:solidFill>
                  </a:uFill>
                </a:rPr>
              </a:br>
              <a:r>
                <a:rPr b="1" sz="2275">
                  <a:solidFill>
                    <a:srgbClr val="20A49E"/>
                  </a:solidFill>
                  <a:uFill>
                    <a:solidFill>
                      <a:srgbClr val="20A49E"/>
                    </a:solidFill>
                  </a:uFill>
                </a:rPr>
                <a:t>Leader</a:t>
              </a:r>
            </a:p>
          </p:txBody>
        </p:sp>
      </p:grpSp>
      <p:grpSp>
        <p:nvGrpSpPr>
          <p:cNvPr id="405" name="Group 405"/>
          <p:cNvGrpSpPr/>
          <p:nvPr/>
        </p:nvGrpSpPr>
        <p:grpSpPr>
          <a:xfrm>
            <a:off x="2926080" y="4985173"/>
            <a:ext cx="2059094" cy="794739"/>
            <a:chOff x="0" y="0"/>
            <a:chExt cx="2059093" cy="794738"/>
          </a:xfrm>
        </p:grpSpPr>
        <p:sp>
          <p:nvSpPr>
            <p:cNvPr id="403" name="Shape 403"/>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800080"/>
                  </a:solidFill>
                  <a:uFill>
                    <a:solidFill>
                      <a:srgbClr val="800080"/>
                    </a:solidFill>
                  </a:uFill>
                  <a:latin typeface="Arial"/>
                  <a:ea typeface="Arial"/>
                  <a:cs typeface="Arial"/>
                  <a:sym typeface="Arial"/>
                </a:defRPr>
              </a:pPr>
            </a:p>
          </p:txBody>
        </p:sp>
        <p:sp>
          <p:nvSpPr>
            <p:cNvPr id="404" name="Shape 404"/>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800080"/>
                  </a:solidFill>
                  <a:uFill>
                    <a:solidFill>
                      <a:srgbClr val="800080"/>
                    </a:solidFill>
                  </a:uFill>
                </a:rPr>
                <a:t>Imaginative</a:t>
              </a:r>
              <a:br>
                <a:rPr b="1" sz="2275">
                  <a:solidFill>
                    <a:srgbClr val="800080"/>
                  </a:solidFill>
                  <a:uFill>
                    <a:solidFill>
                      <a:srgbClr val="800080"/>
                    </a:solidFill>
                  </a:uFill>
                </a:rPr>
              </a:br>
              <a:r>
                <a:rPr b="1" sz="2275">
                  <a:solidFill>
                    <a:srgbClr val="800080"/>
                  </a:solidFill>
                  <a:uFill>
                    <a:solidFill>
                      <a:srgbClr val="800080"/>
                    </a:solidFill>
                  </a:uFill>
                </a:rPr>
                <a:t>Leader</a:t>
              </a:r>
            </a:p>
          </p:txBody>
        </p:sp>
      </p:grpSp>
      <p:grpSp>
        <p:nvGrpSpPr>
          <p:cNvPr id="408" name="Group 408"/>
          <p:cNvGrpSpPr/>
          <p:nvPr/>
        </p:nvGrpSpPr>
        <p:grpSpPr>
          <a:xfrm>
            <a:off x="3847253" y="7261013"/>
            <a:ext cx="1571414" cy="907628"/>
            <a:chOff x="0" y="0"/>
            <a:chExt cx="1571413" cy="907626"/>
          </a:xfrm>
        </p:grpSpPr>
        <p:sp>
          <p:nvSpPr>
            <p:cNvPr id="406" name="Shape 406"/>
            <p:cNvSpPr/>
            <p:nvPr/>
          </p:nvSpPr>
          <p:spPr>
            <a:xfrm>
              <a:off x="0" y="0"/>
              <a:ext cx="1571414" cy="90762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4F81BD"/>
                  </a:solidFill>
                  <a:uFill>
                    <a:solidFill>
                      <a:srgbClr val="4F81BD"/>
                    </a:solidFill>
                  </a:uFill>
                  <a:latin typeface="Arial"/>
                  <a:ea typeface="Arial"/>
                  <a:cs typeface="Arial"/>
                  <a:sym typeface="Arial"/>
                </a:defRPr>
              </a:pPr>
            </a:p>
          </p:txBody>
        </p:sp>
        <p:sp>
          <p:nvSpPr>
            <p:cNvPr id="407" name="Shape 407"/>
            <p:cNvSpPr/>
            <p:nvPr/>
          </p:nvSpPr>
          <p:spPr>
            <a:xfrm>
              <a:off x="0" y="0"/>
              <a:ext cx="1571414"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4F81BD"/>
                  </a:solidFill>
                  <a:uFill>
                    <a:solidFill>
                      <a:srgbClr val="4F81BD"/>
                    </a:solidFill>
                  </a:uFill>
                </a:rPr>
                <a:t>Mission</a:t>
              </a:r>
              <a:br>
                <a:rPr b="1" sz="2275">
                  <a:solidFill>
                    <a:srgbClr val="4F81BD"/>
                  </a:solidFill>
                  <a:uFill>
                    <a:solidFill>
                      <a:srgbClr val="4F81BD"/>
                    </a:solidFill>
                  </a:uFill>
                </a:rPr>
              </a:br>
              <a:r>
                <a:rPr b="1" sz="2275">
                  <a:solidFill>
                    <a:srgbClr val="4F81BD"/>
                  </a:solidFill>
                  <a:uFill>
                    <a:solidFill>
                      <a:srgbClr val="4F81BD"/>
                    </a:solidFill>
                  </a:uFill>
                </a:rPr>
                <a:t>Leader</a:t>
              </a:r>
            </a:p>
          </p:txBody>
        </p:sp>
      </p:grpSp>
      <p:grpSp>
        <p:nvGrpSpPr>
          <p:cNvPr id="411" name="Group 411"/>
          <p:cNvGrpSpPr/>
          <p:nvPr/>
        </p:nvGrpSpPr>
        <p:grpSpPr>
          <a:xfrm>
            <a:off x="7152640" y="7261013"/>
            <a:ext cx="2167467" cy="853442"/>
            <a:chOff x="0" y="0"/>
            <a:chExt cx="2167466" cy="853440"/>
          </a:xfrm>
        </p:grpSpPr>
        <p:sp>
          <p:nvSpPr>
            <p:cNvPr id="409" name="Shape 409"/>
            <p:cNvSpPr/>
            <p:nvPr/>
          </p:nvSpPr>
          <p:spPr>
            <a:xfrm>
              <a:off x="0" y="0"/>
              <a:ext cx="2167467" cy="85344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FF"/>
                  </a:solidFill>
                  <a:uFill>
                    <a:solidFill>
                      <a:srgbClr val="0000FF"/>
                    </a:solidFill>
                  </a:uFill>
                  <a:latin typeface="Arial"/>
                  <a:ea typeface="Arial"/>
                  <a:cs typeface="Arial"/>
                  <a:sym typeface="Arial"/>
                </a:defRPr>
              </a:pPr>
            </a:p>
          </p:txBody>
        </p:sp>
        <p:sp>
          <p:nvSpPr>
            <p:cNvPr id="410" name="Shape 410"/>
            <p:cNvSpPr/>
            <p:nvPr/>
          </p:nvSpPr>
          <p:spPr>
            <a:xfrm>
              <a:off x="0" y="0"/>
              <a:ext cx="216746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00FF"/>
                  </a:solidFill>
                  <a:uFill>
                    <a:solidFill>
                      <a:srgbClr val="0000FF"/>
                    </a:solidFill>
                  </a:uFill>
                </a:rPr>
                <a:t>Building</a:t>
              </a:r>
              <a:br>
                <a:rPr b="1" sz="2275">
                  <a:solidFill>
                    <a:srgbClr val="0000FF"/>
                  </a:solidFill>
                  <a:uFill>
                    <a:solidFill>
                      <a:srgbClr val="0000FF"/>
                    </a:solidFill>
                  </a:uFill>
                </a:rPr>
              </a:br>
              <a:r>
                <a:rPr b="1" sz="2275">
                  <a:solidFill>
                    <a:srgbClr val="0000FF"/>
                  </a:solidFill>
                  <a:uFill>
                    <a:solidFill>
                      <a:srgbClr val="0000FF"/>
                    </a:solidFill>
                  </a:uFill>
                </a:rPr>
                <a:t>Leader</a:t>
              </a:r>
            </a:p>
          </p:txBody>
        </p:sp>
      </p:grpSp>
      <p:grpSp>
        <p:nvGrpSpPr>
          <p:cNvPr id="414" name="Group 414"/>
          <p:cNvGrpSpPr/>
          <p:nvPr/>
        </p:nvGrpSpPr>
        <p:grpSpPr>
          <a:xfrm>
            <a:off x="7477760" y="2817706"/>
            <a:ext cx="1842348" cy="794739"/>
            <a:chOff x="0" y="0"/>
            <a:chExt cx="1842346" cy="794737"/>
          </a:xfrm>
        </p:grpSpPr>
        <p:sp>
          <p:nvSpPr>
            <p:cNvPr id="412" name="Shape 412"/>
            <p:cNvSpPr/>
            <p:nvPr/>
          </p:nvSpPr>
          <p:spPr>
            <a:xfrm>
              <a:off x="0" y="0"/>
              <a:ext cx="1842347" cy="74506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FFCC00"/>
                  </a:solidFill>
                  <a:uFill>
                    <a:solidFill>
                      <a:srgbClr val="FFCC00"/>
                    </a:solidFill>
                  </a:uFill>
                  <a:latin typeface="Arial"/>
                  <a:ea typeface="Arial"/>
                  <a:cs typeface="Arial"/>
                  <a:sym typeface="Arial"/>
                </a:defRPr>
              </a:pPr>
            </a:p>
          </p:txBody>
        </p:sp>
        <p:sp>
          <p:nvSpPr>
            <p:cNvPr id="413" name="Shape 413"/>
            <p:cNvSpPr/>
            <p:nvPr/>
          </p:nvSpPr>
          <p:spPr>
            <a:xfrm>
              <a:off x="0" y="0"/>
              <a:ext cx="184234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FFCC00"/>
                  </a:solidFill>
                  <a:uFill>
                    <a:solidFill>
                      <a:srgbClr val="FFCC00"/>
                    </a:solidFill>
                  </a:uFill>
                </a:rPr>
                <a:t>Relational</a:t>
              </a:r>
              <a:br>
                <a:rPr b="1" sz="2275">
                  <a:solidFill>
                    <a:srgbClr val="FFCC00"/>
                  </a:solidFill>
                  <a:uFill>
                    <a:solidFill>
                      <a:srgbClr val="FFCC00"/>
                    </a:solidFill>
                  </a:uFill>
                </a:rPr>
              </a:br>
              <a:r>
                <a:rPr b="1" sz="2275">
                  <a:solidFill>
                    <a:srgbClr val="FFCC00"/>
                  </a:solidFill>
                  <a:uFill>
                    <a:solidFill>
                      <a:srgbClr val="FFCC00"/>
                    </a:solidFill>
                  </a:uFill>
                </a:rPr>
                <a:t>Leader</a:t>
              </a:r>
            </a:p>
          </p:txBody>
        </p:sp>
      </p:grpSp>
      <p:sp>
        <p:nvSpPr>
          <p:cNvPr id="415" name="Shape 415"/>
          <p:cNvSpPr/>
          <p:nvPr/>
        </p:nvSpPr>
        <p:spPr>
          <a:xfrm>
            <a:off x="1950719" y="975359"/>
            <a:ext cx="8669868" cy="5644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1300480">
              <a:defRPr b="1" sz="2844" u="sng">
                <a:solidFill>
                  <a:srgbClr val="C0504D"/>
                </a:solidFill>
                <a:uFill>
                  <a:solidFill>
                    <a:srgbClr val="C0504D"/>
                  </a:solidFill>
                </a:uFill>
                <a:latin typeface="Arial"/>
                <a:ea typeface="Arial"/>
                <a:cs typeface="Arial"/>
                <a:sym typeface="Arial"/>
              </a:defRPr>
            </a:lvl1pPr>
          </a:lstStyle>
          <a:p>
            <a:pPr>
              <a:defRPr b="0" sz="2560" u="none">
                <a:solidFill>
                  <a:srgbClr val="000000"/>
                </a:solidFill>
                <a:uFill>
                  <a:solidFill>
                    <a:srgbClr val="000000"/>
                  </a:solidFill>
                </a:uFill>
              </a:defRPr>
            </a:pPr>
            <a:r>
              <a:rPr b="1" sz="2844" u="sng">
                <a:solidFill>
                  <a:srgbClr val="C0504D"/>
                </a:solidFill>
                <a:uFill>
                  <a:solidFill>
                    <a:srgbClr val="C0504D"/>
                  </a:solidFill>
                </a:uFill>
              </a:rPr>
              <a:t>The Six Styles and Ephesians 4:11 Gifts</a:t>
            </a:r>
          </a:p>
        </p:txBody>
      </p:sp>
      <p:grpSp>
        <p:nvGrpSpPr>
          <p:cNvPr id="418" name="Group 418"/>
          <p:cNvGrpSpPr/>
          <p:nvPr/>
        </p:nvGrpSpPr>
        <p:grpSpPr>
          <a:xfrm>
            <a:off x="8609863" y="1508971"/>
            <a:ext cx="1962356" cy="2400724"/>
            <a:chOff x="0" y="0"/>
            <a:chExt cx="1962354" cy="2400722"/>
          </a:xfrm>
        </p:grpSpPr>
        <p:sp>
          <p:nvSpPr>
            <p:cNvPr id="416" name="Shape 416"/>
            <p:cNvSpPr/>
            <p:nvPr/>
          </p:nvSpPr>
          <p:spPr>
            <a:xfrm rot="3359557">
              <a:off x="-210930" y="821054"/>
              <a:ext cx="2384215" cy="758615"/>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17" name="Shape 417"/>
            <p:cNvSpPr/>
            <p:nvPr/>
          </p:nvSpPr>
          <p:spPr>
            <a:xfrm rot="3359557">
              <a:off x="-173899" y="802992"/>
              <a:ext cx="2310151"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2275">
                  <a:solidFill>
                    <a:srgbClr val="DEB400"/>
                  </a:solidFill>
                  <a:uFill>
                    <a:solidFill>
                      <a:srgbClr val="DEB400"/>
                    </a:solidFill>
                  </a:uFill>
                </a:rPr>
                <a:t>Pastor /</a:t>
              </a:r>
            </a:p>
            <a:p>
              <a:pPr defTabSz="1300480">
                <a:defRPr sz="2560">
                  <a:solidFill>
                    <a:srgbClr val="000000"/>
                  </a:solidFill>
                  <a:uFill>
                    <a:solidFill>
                      <a:srgbClr val="000000"/>
                    </a:solidFill>
                  </a:uFill>
                  <a:latin typeface="Arial"/>
                  <a:ea typeface="Arial"/>
                  <a:cs typeface="Arial"/>
                  <a:sym typeface="Arial"/>
                </a:defRPr>
              </a:pPr>
              <a:r>
                <a:rPr b="1" sz="2275">
                  <a:solidFill>
                    <a:srgbClr val="DEB400"/>
                  </a:solidFill>
                  <a:uFill>
                    <a:solidFill>
                      <a:srgbClr val="DEB400"/>
                    </a:solidFill>
                  </a:uFill>
                </a:rPr>
                <a:t>Shepherd</a:t>
              </a:r>
            </a:p>
          </p:txBody>
        </p:sp>
      </p:grpSp>
      <p:grpSp>
        <p:nvGrpSpPr>
          <p:cNvPr id="421" name="Group 421"/>
          <p:cNvGrpSpPr/>
          <p:nvPr/>
        </p:nvGrpSpPr>
        <p:grpSpPr>
          <a:xfrm>
            <a:off x="9861973" y="4334933"/>
            <a:ext cx="758615" cy="2384214"/>
            <a:chOff x="0" y="0"/>
            <a:chExt cx="758613" cy="2384213"/>
          </a:xfrm>
        </p:grpSpPr>
        <p:sp>
          <p:nvSpPr>
            <p:cNvPr id="419" name="Shape 419"/>
            <p:cNvSpPr/>
            <p:nvPr/>
          </p:nvSpPr>
          <p:spPr>
            <a:xfrm rot="5400000">
              <a:off x="-812800" y="812800"/>
              <a:ext cx="2384214"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20" name="Shape 420"/>
            <p:cNvSpPr/>
            <p:nvPr/>
          </p:nvSpPr>
          <p:spPr>
            <a:xfrm rot="5400000">
              <a:off x="-775769" y="957297"/>
              <a:ext cx="2310151" cy="4696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defTabSz="1300480">
                <a:defRPr b="1" sz="2275">
                  <a:solidFill>
                    <a:srgbClr val="20A49E"/>
                  </a:solidFill>
                  <a:uFill>
                    <a:solidFill>
                      <a:srgbClr val="20A49E"/>
                    </a:solidFill>
                  </a:uFill>
                  <a:latin typeface="Arial"/>
                  <a:ea typeface="Arial"/>
                  <a:cs typeface="Arial"/>
                  <a:sym typeface="Arial"/>
                </a:defRPr>
              </a:lvl1pPr>
            </a:lstStyle>
            <a:p>
              <a:pPr>
                <a:defRPr b="0" sz="2560">
                  <a:solidFill>
                    <a:srgbClr val="000000"/>
                  </a:solidFill>
                  <a:uFill>
                    <a:solidFill>
                      <a:srgbClr val="000000"/>
                    </a:solidFill>
                  </a:uFill>
                </a:defRPr>
              </a:pPr>
              <a:r>
                <a:rPr b="1" sz="2275">
                  <a:solidFill>
                    <a:srgbClr val="20A49E"/>
                  </a:solidFill>
                  <a:uFill>
                    <a:solidFill>
                      <a:srgbClr val="20A49E"/>
                    </a:solidFill>
                  </a:uFill>
                </a:rPr>
                <a:t>Evangelist</a:t>
              </a:r>
            </a:p>
          </p:txBody>
        </p:sp>
      </p:grpSp>
      <p:grpSp>
        <p:nvGrpSpPr>
          <p:cNvPr id="424" name="Group 424"/>
          <p:cNvGrpSpPr/>
          <p:nvPr/>
        </p:nvGrpSpPr>
        <p:grpSpPr>
          <a:xfrm>
            <a:off x="8550732" y="6615782"/>
            <a:ext cx="2080616" cy="2703833"/>
            <a:chOff x="0" y="0"/>
            <a:chExt cx="2080614" cy="2703832"/>
          </a:xfrm>
        </p:grpSpPr>
        <p:sp>
          <p:nvSpPr>
            <p:cNvPr id="422" name="Shape 422"/>
            <p:cNvSpPr/>
            <p:nvPr/>
          </p:nvSpPr>
          <p:spPr>
            <a:xfrm rot="7318467">
              <a:off x="-316617" y="972609"/>
              <a:ext cx="2713850" cy="758615"/>
            </a:xfrm>
            <a:prstGeom prst="roundRect">
              <a:avLst>
                <a:gd name="adj" fmla="val 0"/>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23" name="Shape 423"/>
            <p:cNvSpPr/>
            <p:nvPr/>
          </p:nvSpPr>
          <p:spPr>
            <a:xfrm rot="7318467">
              <a:off x="-316616" y="1117107"/>
              <a:ext cx="2713850" cy="4696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defTabSz="1300480">
                <a:defRPr b="1" sz="2275">
                  <a:solidFill>
                    <a:srgbClr val="0000FF"/>
                  </a:solidFill>
                  <a:uFill>
                    <a:solidFill>
                      <a:srgbClr val="0000FF"/>
                    </a:solidFill>
                  </a:uFill>
                  <a:latin typeface="Arial"/>
                  <a:ea typeface="Arial"/>
                  <a:cs typeface="Arial"/>
                  <a:sym typeface="Arial"/>
                </a:defRPr>
              </a:lvl1pPr>
            </a:lstStyle>
            <a:p>
              <a:pPr>
                <a:defRPr b="0" sz="2560">
                  <a:solidFill>
                    <a:srgbClr val="000000"/>
                  </a:solidFill>
                  <a:uFill>
                    <a:solidFill>
                      <a:srgbClr val="000000"/>
                    </a:solidFill>
                  </a:uFill>
                </a:defRPr>
              </a:pPr>
              <a:r>
                <a:rPr b="1" sz="2275">
                  <a:solidFill>
                    <a:srgbClr val="0000FF"/>
                  </a:solidFill>
                  <a:uFill>
                    <a:solidFill>
                      <a:srgbClr val="0000FF"/>
                    </a:solidFill>
                  </a:uFill>
                </a:rPr>
                <a:t>Apostelist</a:t>
              </a:r>
            </a:p>
          </p:txBody>
        </p:sp>
      </p:grpSp>
      <p:grpSp>
        <p:nvGrpSpPr>
          <p:cNvPr id="427" name="Group 427"/>
          <p:cNvGrpSpPr/>
          <p:nvPr/>
        </p:nvGrpSpPr>
        <p:grpSpPr>
          <a:xfrm>
            <a:off x="2231450" y="6590829"/>
            <a:ext cx="1931128" cy="2652137"/>
            <a:chOff x="0" y="0"/>
            <a:chExt cx="1931126" cy="2652135"/>
          </a:xfrm>
        </p:grpSpPr>
        <p:sp>
          <p:nvSpPr>
            <p:cNvPr id="425" name="Shape 425"/>
            <p:cNvSpPr/>
            <p:nvPr/>
          </p:nvSpPr>
          <p:spPr>
            <a:xfrm rot="14457876">
              <a:off x="-340563" y="946760"/>
              <a:ext cx="2612251"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275">
                  <a:solidFill>
                    <a:srgbClr val="4F81BD"/>
                  </a:solidFill>
                  <a:uFill>
                    <a:solidFill>
                      <a:srgbClr val="4F81BD"/>
                    </a:solidFill>
                  </a:uFill>
                  <a:latin typeface="Arial"/>
                  <a:ea typeface="Arial"/>
                  <a:cs typeface="Arial"/>
                  <a:sym typeface="Arial"/>
                </a:defRPr>
              </a:pPr>
            </a:p>
          </p:txBody>
        </p:sp>
        <p:sp>
          <p:nvSpPr>
            <p:cNvPr id="426" name="Shape 426"/>
            <p:cNvSpPr/>
            <p:nvPr/>
          </p:nvSpPr>
          <p:spPr>
            <a:xfrm rot="14457876">
              <a:off x="-303531" y="1091258"/>
              <a:ext cx="2538187" cy="4696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defTabSz="1300480">
                <a:defRPr b="1" sz="2275">
                  <a:solidFill>
                    <a:srgbClr val="4F81BD"/>
                  </a:solidFill>
                  <a:uFill>
                    <a:solidFill>
                      <a:srgbClr val="4F81BD"/>
                    </a:solidFill>
                  </a:uFill>
                  <a:latin typeface="Arial"/>
                  <a:ea typeface="Arial"/>
                  <a:cs typeface="Arial"/>
                  <a:sym typeface="Arial"/>
                </a:defRPr>
              </a:lvl1pPr>
            </a:lstStyle>
            <a:p>
              <a:pPr>
                <a:defRPr b="0" sz="2560">
                  <a:solidFill>
                    <a:srgbClr val="000000"/>
                  </a:solidFill>
                  <a:uFill>
                    <a:solidFill>
                      <a:srgbClr val="000000"/>
                    </a:solidFill>
                  </a:uFill>
                </a:defRPr>
              </a:pPr>
              <a:r>
                <a:rPr b="1" sz="2275">
                  <a:solidFill>
                    <a:srgbClr val="4F81BD"/>
                  </a:solidFill>
                  <a:uFill>
                    <a:solidFill>
                      <a:srgbClr val="4F81BD"/>
                    </a:solidFill>
                  </a:uFill>
                </a:rPr>
                <a:t>Apostle</a:t>
              </a:r>
            </a:p>
          </p:txBody>
        </p:sp>
      </p:grpSp>
      <p:grpSp>
        <p:nvGrpSpPr>
          <p:cNvPr id="430" name="Group 430"/>
          <p:cNvGrpSpPr/>
          <p:nvPr/>
        </p:nvGrpSpPr>
        <p:grpSpPr>
          <a:xfrm>
            <a:off x="2167466" y="3793066"/>
            <a:ext cx="758614" cy="2600961"/>
            <a:chOff x="0" y="0"/>
            <a:chExt cx="758613" cy="2600960"/>
          </a:xfrm>
        </p:grpSpPr>
        <p:sp>
          <p:nvSpPr>
            <p:cNvPr id="428" name="Shape 428"/>
            <p:cNvSpPr/>
            <p:nvPr/>
          </p:nvSpPr>
          <p:spPr>
            <a:xfrm rot="16200000">
              <a:off x="-921174" y="921173"/>
              <a:ext cx="2600961"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275">
                  <a:solidFill>
                    <a:srgbClr val="800080"/>
                  </a:solidFill>
                  <a:uFill>
                    <a:solidFill>
                      <a:srgbClr val="800080"/>
                    </a:solidFill>
                  </a:uFill>
                  <a:latin typeface="Arial"/>
                  <a:ea typeface="Arial"/>
                  <a:cs typeface="Arial"/>
                  <a:sym typeface="Arial"/>
                </a:defRPr>
              </a:pPr>
            </a:p>
          </p:txBody>
        </p:sp>
        <p:sp>
          <p:nvSpPr>
            <p:cNvPr id="429" name="Shape 429"/>
            <p:cNvSpPr/>
            <p:nvPr/>
          </p:nvSpPr>
          <p:spPr>
            <a:xfrm rot="16200000">
              <a:off x="-884142" y="1065670"/>
              <a:ext cx="2526897" cy="4696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defTabSz="1300480">
                <a:defRPr b="1" sz="2275">
                  <a:solidFill>
                    <a:srgbClr val="800080"/>
                  </a:solidFill>
                  <a:uFill>
                    <a:solidFill>
                      <a:srgbClr val="800080"/>
                    </a:solidFill>
                  </a:uFill>
                  <a:latin typeface="Arial"/>
                  <a:ea typeface="Arial"/>
                  <a:cs typeface="Arial"/>
                  <a:sym typeface="Arial"/>
                </a:defRPr>
              </a:lvl1pPr>
            </a:lstStyle>
            <a:p>
              <a:pPr>
                <a:defRPr b="0" sz="2560">
                  <a:solidFill>
                    <a:srgbClr val="000000"/>
                  </a:solidFill>
                  <a:uFill>
                    <a:solidFill>
                      <a:srgbClr val="000000"/>
                    </a:solidFill>
                  </a:uFill>
                </a:defRPr>
              </a:pPr>
              <a:r>
                <a:rPr b="1" sz="2275">
                  <a:solidFill>
                    <a:srgbClr val="800080"/>
                  </a:solidFill>
                  <a:uFill>
                    <a:solidFill>
                      <a:srgbClr val="800080"/>
                    </a:solidFill>
                  </a:uFill>
                </a:rPr>
                <a:t>Prophet</a:t>
              </a:r>
            </a:p>
          </p:txBody>
        </p:sp>
      </p:grpSp>
      <p:grpSp>
        <p:nvGrpSpPr>
          <p:cNvPr id="433" name="Group 433"/>
          <p:cNvGrpSpPr/>
          <p:nvPr/>
        </p:nvGrpSpPr>
        <p:grpSpPr>
          <a:xfrm>
            <a:off x="2416439" y="1408292"/>
            <a:ext cx="1994642" cy="2385336"/>
            <a:chOff x="0" y="0"/>
            <a:chExt cx="1994641" cy="2385334"/>
          </a:xfrm>
        </p:grpSpPr>
        <p:sp>
          <p:nvSpPr>
            <p:cNvPr id="431" name="Shape 431"/>
            <p:cNvSpPr/>
            <p:nvPr/>
          </p:nvSpPr>
          <p:spPr>
            <a:xfrm rot="18312925">
              <a:off x="-194786" y="813360"/>
              <a:ext cx="2384214"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32" name="Shape 432"/>
            <p:cNvSpPr/>
            <p:nvPr/>
          </p:nvSpPr>
          <p:spPr>
            <a:xfrm rot="18312925">
              <a:off x="-157754" y="957858"/>
              <a:ext cx="2310150" cy="4696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lvl1pPr defTabSz="1300480">
                <a:defRPr b="1" sz="2275">
                  <a:solidFill>
                    <a:srgbClr val="C0504D"/>
                  </a:solidFill>
                  <a:uFill>
                    <a:solidFill>
                      <a:srgbClr val="C0504D"/>
                    </a:solidFill>
                  </a:uFill>
                  <a:latin typeface="Arial"/>
                  <a:ea typeface="Arial"/>
                  <a:cs typeface="Arial"/>
                  <a:sym typeface="Arial"/>
                </a:defRPr>
              </a:lvl1pPr>
            </a:lstStyle>
            <a:p>
              <a:pPr>
                <a:defRPr b="0" sz="2560">
                  <a:solidFill>
                    <a:srgbClr val="000000"/>
                  </a:solidFill>
                  <a:uFill>
                    <a:solidFill>
                      <a:srgbClr val="000000"/>
                    </a:solidFill>
                  </a:uFill>
                </a:defRPr>
              </a:pPr>
              <a:r>
                <a:rPr b="1" sz="2275">
                  <a:solidFill>
                    <a:srgbClr val="C0504D"/>
                  </a:solidFill>
                  <a:uFill>
                    <a:solidFill>
                      <a:srgbClr val="C0504D"/>
                    </a:solidFill>
                  </a:uFill>
                </a:rPr>
                <a:t>Teacher</a:t>
              </a:r>
            </a:p>
          </p:txBody>
        </p:sp>
      </p:gr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title"/>
          </p:nvPr>
        </p:nvSpPr>
        <p:spPr>
          <a:xfrm>
            <a:off x="440092" y="163582"/>
            <a:ext cx="11743816" cy="9761453"/>
          </a:xfrm>
          <a:prstGeom prst="rect">
            <a:avLst/>
          </a:prstGeom>
        </p:spPr>
        <p:txBody>
          <a:bodyPr/>
          <a:lstStyle/>
          <a:p>
            <a:pPr defTabSz="201168">
              <a:defRPr sz="9680"/>
            </a:pPr>
            <a:r>
              <a:t>Style</a:t>
            </a:r>
          </a:p>
          <a:p>
            <a:pPr defTabSz="201168">
              <a:defRPr sz="9680"/>
            </a:pPr>
            <a:r>
              <a:t>Discovery 2</a:t>
            </a:r>
          </a:p>
          <a:p>
            <a:pPr defTabSz="201168">
              <a:defRPr sz="9680"/>
            </a:pPr>
            <a:r>
              <a:t>=</a:t>
            </a:r>
          </a:p>
          <a:p>
            <a:pPr defTabSz="201168">
              <a:defRPr sz="9856"/>
            </a:pPr>
            <a:r>
              <a:t>Your Special Intelligence</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437" name="Shape 437"/>
          <p:cNvSpPr/>
          <p:nvPr/>
        </p:nvSpPr>
        <p:spPr>
          <a:xfrm>
            <a:off x="3576320" y="2709333"/>
            <a:ext cx="5635414" cy="5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a:solidFill>
              <a:srgbClr val="000000"/>
            </a:solidFill>
          </a:ln>
        </p:spPr>
        <p:txBody>
          <a:bodyPr lIns="50800" tIns="50800" rIns="50800" bIns="50800"/>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438" name="Shape 438"/>
          <p:cNvSpPr/>
          <p:nvPr/>
        </p:nvSpPr>
        <p:spPr>
          <a:xfrm rot="1089772">
            <a:off x="4156035" y="5548396"/>
            <a:ext cx="1109668" cy="167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439" name="Shape 439"/>
          <p:cNvSpPr/>
          <p:nvPr/>
        </p:nvSpPr>
        <p:spPr>
          <a:xfrm rot="7216946">
            <a:off x="5537780" y="2172938"/>
            <a:ext cx="1329913" cy="254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471" y="1373"/>
                  <a:pt x="21600" y="8395"/>
                  <a:pt x="21600" y="16619"/>
                </a:cubicBezTo>
                <a:cubicBezTo>
                  <a:pt x="21600" y="18308"/>
                  <a:pt x="21209" y="19986"/>
                  <a:pt x="20442"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440" name="Shape 440"/>
          <p:cNvSpPr/>
          <p:nvPr/>
        </p:nvSpPr>
        <p:spPr>
          <a:xfrm rot="13329161">
            <a:off x="7691040" y="5464939"/>
            <a:ext cx="1109669" cy="1682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grpSp>
        <p:nvGrpSpPr>
          <p:cNvPr id="443" name="Group 443"/>
          <p:cNvGrpSpPr/>
          <p:nvPr/>
        </p:nvGrpSpPr>
        <p:grpSpPr>
          <a:xfrm>
            <a:off x="3833706" y="2817706"/>
            <a:ext cx="1259841" cy="921175"/>
            <a:chOff x="0" y="0"/>
            <a:chExt cx="1259840" cy="921173"/>
          </a:xfrm>
        </p:grpSpPr>
        <p:sp>
          <p:nvSpPr>
            <p:cNvPr id="441" name="Shape 441"/>
            <p:cNvSpPr/>
            <p:nvPr/>
          </p:nvSpPr>
          <p:spPr>
            <a:xfrm>
              <a:off x="0" y="0"/>
              <a:ext cx="1259841" cy="921174"/>
            </a:xfrm>
            <a:prstGeom prst="rect">
              <a:avLst/>
            </a:prstGeom>
            <a:solidFill>
              <a:srgbClr val="FFFFFF"/>
            </a:solidFill>
            <a:ln w="13546" cap="flat">
              <a:solidFill>
                <a:srgbClr val="FFFFFF"/>
              </a:solidFill>
              <a:prstDash val="solid"/>
              <a:miter lim="800000"/>
            </a:ln>
            <a:effectLst/>
          </p:spPr>
          <p:txBody>
            <a:bodyPr wrap="square" lIns="72248" tIns="72248" rIns="72248" bIns="72248" numCol="1" anchor="t">
              <a:noAutofit/>
            </a:bodyPr>
            <a:lstStyle/>
            <a:p>
              <a:pPr defTabSz="1300480">
                <a:spcBef>
                  <a:spcPts val="1000"/>
                </a:spcBef>
                <a:defRPr sz="2560">
                  <a:solidFill>
                    <a:srgbClr val="C0504D"/>
                  </a:solidFill>
                  <a:uFill>
                    <a:solidFill>
                      <a:srgbClr val="C0504D"/>
                    </a:solidFill>
                  </a:uFill>
                  <a:latin typeface="Arial"/>
                  <a:ea typeface="Arial"/>
                  <a:cs typeface="Arial"/>
                  <a:sym typeface="Arial"/>
                </a:defRPr>
              </a:pPr>
            </a:p>
          </p:txBody>
        </p:sp>
        <p:sp>
          <p:nvSpPr>
            <p:cNvPr id="442" name="Shape 442"/>
            <p:cNvSpPr/>
            <p:nvPr/>
          </p:nvSpPr>
          <p:spPr>
            <a:xfrm>
              <a:off x="0" y="0"/>
              <a:ext cx="1259841"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C0504D"/>
                  </a:solidFill>
                  <a:uFill>
                    <a:solidFill>
                      <a:srgbClr val="C0504D"/>
                    </a:solidFill>
                  </a:uFill>
                </a:rPr>
                <a:t>Sacred</a:t>
              </a:r>
              <a:br>
                <a:rPr b="1" sz="2275">
                  <a:solidFill>
                    <a:srgbClr val="C0504D"/>
                  </a:solidFill>
                  <a:uFill>
                    <a:solidFill>
                      <a:srgbClr val="C0504D"/>
                    </a:solidFill>
                  </a:uFill>
                </a:rPr>
              </a:br>
              <a:r>
                <a:rPr b="1" sz="2275">
                  <a:solidFill>
                    <a:srgbClr val="C0504D"/>
                  </a:solidFill>
                  <a:uFill>
                    <a:solidFill>
                      <a:srgbClr val="C0504D"/>
                    </a:solidFill>
                  </a:uFill>
                </a:rPr>
                <a:t>Leader</a:t>
              </a:r>
            </a:p>
          </p:txBody>
        </p:sp>
      </p:grpSp>
      <p:grpSp>
        <p:nvGrpSpPr>
          <p:cNvPr id="446" name="Group 446"/>
          <p:cNvGrpSpPr/>
          <p:nvPr/>
        </p:nvGrpSpPr>
        <p:grpSpPr>
          <a:xfrm>
            <a:off x="7802880" y="4985173"/>
            <a:ext cx="2059094" cy="794739"/>
            <a:chOff x="0" y="0"/>
            <a:chExt cx="2059093" cy="794738"/>
          </a:xfrm>
        </p:grpSpPr>
        <p:sp>
          <p:nvSpPr>
            <p:cNvPr id="444" name="Shape 444"/>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20A49E"/>
                  </a:solidFill>
                  <a:uFill>
                    <a:solidFill>
                      <a:srgbClr val="20A49E"/>
                    </a:solidFill>
                  </a:uFill>
                  <a:latin typeface="Arial"/>
                  <a:ea typeface="Arial"/>
                  <a:cs typeface="Arial"/>
                  <a:sym typeface="Arial"/>
                </a:defRPr>
              </a:pPr>
            </a:p>
          </p:txBody>
        </p:sp>
        <p:sp>
          <p:nvSpPr>
            <p:cNvPr id="445" name="Shape 445"/>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20A49E"/>
                  </a:solidFill>
                  <a:uFill>
                    <a:solidFill>
                      <a:srgbClr val="20A49E"/>
                    </a:solidFill>
                  </a:uFill>
                </a:rPr>
                <a:t>Inspirational</a:t>
              </a:r>
              <a:br>
                <a:rPr b="1" sz="2275">
                  <a:solidFill>
                    <a:srgbClr val="20A49E"/>
                  </a:solidFill>
                  <a:uFill>
                    <a:solidFill>
                      <a:srgbClr val="20A49E"/>
                    </a:solidFill>
                  </a:uFill>
                </a:rPr>
              </a:br>
              <a:r>
                <a:rPr b="1" sz="2275">
                  <a:solidFill>
                    <a:srgbClr val="20A49E"/>
                  </a:solidFill>
                  <a:uFill>
                    <a:solidFill>
                      <a:srgbClr val="20A49E"/>
                    </a:solidFill>
                  </a:uFill>
                </a:rPr>
                <a:t>Leader</a:t>
              </a:r>
            </a:p>
          </p:txBody>
        </p:sp>
      </p:grpSp>
      <p:grpSp>
        <p:nvGrpSpPr>
          <p:cNvPr id="449" name="Group 449"/>
          <p:cNvGrpSpPr/>
          <p:nvPr/>
        </p:nvGrpSpPr>
        <p:grpSpPr>
          <a:xfrm>
            <a:off x="2926080" y="4985173"/>
            <a:ext cx="2059094" cy="794739"/>
            <a:chOff x="0" y="0"/>
            <a:chExt cx="2059093" cy="794738"/>
          </a:xfrm>
        </p:grpSpPr>
        <p:sp>
          <p:nvSpPr>
            <p:cNvPr id="447" name="Shape 447"/>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800080"/>
                  </a:solidFill>
                  <a:uFill>
                    <a:solidFill>
                      <a:srgbClr val="800080"/>
                    </a:solidFill>
                  </a:uFill>
                  <a:latin typeface="Arial"/>
                  <a:ea typeface="Arial"/>
                  <a:cs typeface="Arial"/>
                  <a:sym typeface="Arial"/>
                </a:defRPr>
              </a:pPr>
            </a:p>
          </p:txBody>
        </p:sp>
        <p:sp>
          <p:nvSpPr>
            <p:cNvPr id="448" name="Shape 448"/>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800080"/>
                  </a:solidFill>
                  <a:uFill>
                    <a:solidFill>
                      <a:srgbClr val="800080"/>
                    </a:solidFill>
                  </a:uFill>
                </a:rPr>
                <a:t>Imaginative</a:t>
              </a:r>
              <a:br>
                <a:rPr b="1" sz="2275">
                  <a:solidFill>
                    <a:srgbClr val="800080"/>
                  </a:solidFill>
                  <a:uFill>
                    <a:solidFill>
                      <a:srgbClr val="800080"/>
                    </a:solidFill>
                  </a:uFill>
                </a:rPr>
              </a:br>
              <a:r>
                <a:rPr b="1" sz="2275">
                  <a:solidFill>
                    <a:srgbClr val="800080"/>
                  </a:solidFill>
                  <a:uFill>
                    <a:solidFill>
                      <a:srgbClr val="800080"/>
                    </a:solidFill>
                  </a:uFill>
                </a:rPr>
                <a:t>Leader</a:t>
              </a:r>
            </a:p>
          </p:txBody>
        </p:sp>
      </p:grpSp>
      <p:grpSp>
        <p:nvGrpSpPr>
          <p:cNvPr id="452" name="Group 452"/>
          <p:cNvGrpSpPr/>
          <p:nvPr/>
        </p:nvGrpSpPr>
        <p:grpSpPr>
          <a:xfrm>
            <a:off x="3847253" y="7261013"/>
            <a:ext cx="1571414" cy="907628"/>
            <a:chOff x="0" y="0"/>
            <a:chExt cx="1571413" cy="907626"/>
          </a:xfrm>
        </p:grpSpPr>
        <p:sp>
          <p:nvSpPr>
            <p:cNvPr id="450" name="Shape 450"/>
            <p:cNvSpPr/>
            <p:nvPr/>
          </p:nvSpPr>
          <p:spPr>
            <a:xfrm>
              <a:off x="0" y="0"/>
              <a:ext cx="1571414" cy="90762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4F81BD"/>
                  </a:solidFill>
                  <a:uFill>
                    <a:solidFill>
                      <a:srgbClr val="4F81BD"/>
                    </a:solidFill>
                  </a:uFill>
                  <a:latin typeface="Arial"/>
                  <a:ea typeface="Arial"/>
                  <a:cs typeface="Arial"/>
                  <a:sym typeface="Arial"/>
                </a:defRPr>
              </a:pPr>
            </a:p>
          </p:txBody>
        </p:sp>
        <p:sp>
          <p:nvSpPr>
            <p:cNvPr id="451" name="Shape 451"/>
            <p:cNvSpPr/>
            <p:nvPr/>
          </p:nvSpPr>
          <p:spPr>
            <a:xfrm>
              <a:off x="0" y="0"/>
              <a:ext cx="1571414"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4F81BD"/>
                  </a:solidFill>
                  <a:uFill>
                    <a:solidFill>
                      <a:srgbClr val="4F81BD"/>
                    </a:solidFill>
                  </a:uFill>
                </a:rPr>
                <a:t>Mission</a:t>
              </a:r>
              <a:br>
                <a:rPr b="1" sz="2275">
                  <a:solidFill>
                    <a:srgbClr val="4F81BD"/>
                  </a:solidFill>
                  <a:uFill>
                    <a:solidFill>
                      <a:srgbClr val="4F81BD"/>
                    </a:solidFill>
                  </a:uFill>
                </a:rPr>
              </a:br>
              <a:r>
                <a:rPr b="1" sz="2275">
                  <a:solidFill>
                    <a:srgbClr val="4F81BD"/>
                  </a:solidFill>
                  <a:uFill>
                    <a:solidFill>
                      <a:srgbClr val="4F81BD"/>
                    </a:solidFill>
                  </a:uFill>
                </a:rPr>
                <a:t>Leader</a:t>
              </a:r>
            </a:p>
          </p:txBody>
        </p:sp>
      </p:grpSp>
      <p:grpSp>
        <p:nvGrpSpPr>
          <p:cNvPr id="455" name="Group 455"/>
          <p:cNvGrpSpPr/>
          <p:nvPr/>
        </p:nvGrpSpPr>
        <p:grpSpPr>
          <a:xfrm>
            <a:off x="7152640" y="7261013"/>
            <a:ext cx="2167467" cy="853442"/>
            <a:chOff x="0" y="0"/>
            <a:chExt cx="2167466" cy="853440"/>
          </a:xfrm>
        </p:grpSpPr>
        <p:sp>
          <p:nvSpPr>
            <p:cNvPr id="453" name="Shape 453"/>
            <p:cNvSpPr/>
            <p:nvPr/>
          </p:nvSpPr>
          <p:spPr>
            <a:xfrm>
              <a:off x="0" y="0"/>
              <a:ext cx="2167467" cy="85344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FF"/>
                  </a:solidFill>
                  <a:uFill>
                    <a:solidFill>
                      <a:srgbClr val="0000FF"/>
                    </a:solidFill>
                  </a:uFill>
                  <a:latin typeface="Arial"/>
                  <a:ea typeface="Arial"/>
                  <a:cs typeface="Arial"/>
                  <a:sym typeface="Arial"/>
                </a:defRPr>
              </a:pPr>
            </a:p>
          </p:txBody>
        </p:sp>
        <p:sp>
          <p:nvSpPr>
            <p:cNvPr id="454" name="Shape 454"/>
            <p:cNvSpPr/>
            <p:nvPr/>
          </p:nvSpPr>
          <p:spPr>
            <a:xfrm>
              <a:off x="0" y="0"/>
              <a:ext cx="216746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00FF"/>
                  </a:solidFill>
                  <a:uFill>
                    <a:solidFill>
                      <a:srgbClr val="0000FF"/>
                    </a:solidFill>
                  </a:uFill>
                </a:rPr>
                <a:t>Building</a:t>
              </a:r>
              <a:br>
                <a:rPr b="1" sz="2275">
                  <a:solidFill>
                    <a:srgbClr val="0000FF"/>
                  </a:solidFill>
                  <a:uFill>
                    <a:solidFill>
                      <a:srgbClr val="0000FF"/>
                    </a:solidFill>
                  </a:uFill>
                </a:rPr>
              </a:br>
              <a:r>
                <a:rPr b="1" sz="2275">
                  <a:solidFill>
                    <a:srgbClr val="0000FF"/>
                  </a:solidFill>
                  <a:uFill>
                    <a:solidFill>
                      <a:srgbClr val="0000FF"/>
                    </a:solidFill>
                  </a:uFill>
                </a:rPr>
                <a:t>Leader</a:t>
              </a:r>
            </a:p>
          </p:txBody>
        </p:sp>
      </p:grpSp>
      <p:grpSp>
        <p:nvGrpSpPr>
          <p:cNvPr id="458" name="Group 458"/>
          <p:cNvGrpSpPr/>
          <p:nvPr/>
        </p:nvGrpSpPr>
        <p:grpSpPr>
          <a:xfrm>
            <a:off x="7477760" y="2817706"/>
            <a:ext cx="1842348" cy="794739"/>
            <a:chOff x="0" y="0"/>
            <a:chExt cx="1842346" cy="794737"/>
          </a:xfrm>
        </p:grpSpPr>
        <p:sp>
          <p:nvSpPr>
            <p:cNvPr id="456" name="Shape 456"/>
            <p:cNvSpPr/>
            <p:nvPr/>
          </p:nvSpPr>
          <p:spPr>
            <a:xfrm>
              <a:off x="0" y="0"/>
              <a:ext cx="1842347" cy="74506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FFCC00"/>
                  </a:solidFill>
                  <a:uFill>
                    <a:solidFill>
                      <a:srgbClr val="FFCC00"/>
                    </a:solidFill>
                  </a:uFill>
                  <a:latin typeface="Arial"/>
                  <a:ea typeface="Arial"/>
                  <a:cs typeface="Arial"/>
                  <a:sym typeface="Arial"/>
                </a:defRPr>
              </a:pPr>
            </a:p>
          </p:txBody>
        </p:sp>
        <p:sp>
          <p:nvSpPr>
            <p:cNvPr id="457" name="Shape 457"/>
            <p:cNvSpPr/>
            <p:nvPr/>
          </p:nvSpPr>
          <p:spPr>
            <a:xfrm>
              <a:off x="0" y="0"/>
              <a:ext cx="184234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FFCC00"/>
                  </a:solidFill>
                  <a:uFill>
                    <a:solidFill>
                      <a:srgbClr val="FFCC00"/>
                    </a:solidFill>
                  </a:uFill>
                </a:rPr>
                <a:t>Relational</a:t>
              </a:r>
              <a:br>
                <a:rPr b="1" sz="2275">
                  <a:solidFill>
                    <a:srgbClr val="FFCC00"/>
                  </a:solidFill>
                  <a:uFill>
                    <a:solidFill>
                      <a:srgbClr val="FFCC00"/>
                    </a:solidFill>
                  </a:uFill>
                </a:rPr>
              </a:br>
              <a:r>
                <a:rPr b="1" sz="2275">
                  <a:solidFill>
                    <a:srgbClr val="FFCC00"/>
                  </a:solidFill>
                  <a:uFill>
                    <a:solidFill>
                      <a:srgbClr val="FFCC00"/>
                    </a:solidFill>
                  </a:uFill>
                </a:rPr>
                <a:t>Leader</a:t>
              </a:r>
            </a:p>
          </p:txBody>
        </p:sp>
      </p:grpSp>
      <p:sp>
        <p:nvSpPr>
          <p:cNvPr id="459" name="Shape 459"/>
          <p:cNvSpPr/>
          <p:nvPr/>
        </p:nvSpPr>
        <p:spPr>
          <a:xfrm>
            <a:off x="1950719" y="975359"/>
            <a:ext cx="8669868" cy="5644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1300480">
              <a:defRPr b="1" sz="2844" u="sng">
                <a:solidFill>
                  <a:srgbClr val="C0504D"/>
                </a:solidFill>
                <a:uFill>
                  <a:solidFill>
                    <a:srgbClr val="C0504D"/>
                  </a:solidFill>
                </a:uFill>
                <a:latin typeface="Arial"/>
                <a:ea typeface="Arial"/>
                <a:cs typeface="Arial"/>
                <a:sym typeface="Arial"/>
              </a:defRPr>
            </a:lvl1pPr>
          </a:lstStyle>
          <a:p>
            <a:pPr>
              <a:defRPr b="0" sz="2560" u="none">
                <a:solidFill>
                  <a:srgbClr val="000000"/>
                </a:solidFill>
                <a:uFill>
                  <a:solidFill>
                    <a:srgbClr val="000000"/>
                  </a:solidFill>
                </a:uFill>
              </a:defRPr>
            </a:pPr>
            <a:r>
              <a:rPr b="1" sz="2844" u="sng">
                <a:solidFill>
                  <a:srgbClr val="C0504D"/>
                </a:solidFill>
                <a:uFill>
                  <a:solidFill>
                    <a:srgbClr val="C0504D"/>
                  </a:solidFill>
                </a:uFill>
              </a:rPr>
              <a:t>The Six Intelligences of Christian Leaders</a:t>
            </a:r>
          </a:p>
        </p:txBody>
      </p:sp>
      <p:grpSp>
        <p:nvGrpSpPr>
          <p:cNvPr id="462" name="Group 462"/>
          <p:cNvGrpSpPr/>
          <p:nvPr/>
        </p:nvGrpSpPr>
        <p:grpSpPr>
          <a:xfrm>
            <a:off x="8609863" y="1508971"/>
            <a:ext cx="1962356" cy="2400724"/>
            <a:chOff x="0" y="0"/>
            <a:chExt cx="1962354" cy="2400722"/>
          </a:xfrm>
        </p:grpSpPr>
        <p:sp>
          <p:nvSpPr>
            <p:cNvPr id="460" name="Shape 460"/>
            <p:cNvSpPr/>
            <p:nvPr/>
          </p:nvSpPr>
          <p:spPr>
            <a:xfrm rot="3359557">
              <a:off x="-210930" y="821054"/>
              <a:ext cx="2384215" cy="758615"/>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61" name="Shape 461"/>
            <p:cNvSpPr/>
            <p:nvPr/>
          </p:nvSpPr>
          <p:spPr>
            <a:xfrm rot="3359557">
              <a:off x="-173900" y="875242"/>
              <a:ext cx="231015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DEB400"/>
                  </a:solidFill>
                  <a:uFill>
                    <a:solidFill>
                      <a:srgbClr val="DEB400"/>
                    </a:solidFill>
                  </a:uFill>
                </a:rPr>
                <a:t>Interpersonal</a:t>
              </a:r>
            </a:p>
            <a:p>
              <a:pPr defTabSz="1300480">
                <a:defRPr sz="2560">
                  <a:solidFill>
                    <a:srgbClr val="000000"/>
                  </a:solidFill>
                  <a:uFill>
                    <a:solidFill>
                      <a:srgbClr val="000000"/>
                    </a:solidFill>
                  </a:uFill>
                  <a:latin typeface="Arial"/>
                  <a:ea typeface="Arial"/>
                  <a:cs typeface="Arial"/>
                  <a:sym typeface="Arial"/>
                </a:defRPr>
              </a:pPr>
              <a:r>
                <a:rPr b="1" sz="1706">
                  <a:solidFill>
                    <a:srgbClr val="DEB400"/>
                  </a:solidFill>
                  <a:uFill>
                    <a:solidFill>
                      <a:srgbClr val="DEB400"/>
                    </a:solidFill>
                  </a:uFill>
                </a:rPr>
                <a:t>Intelligence</a:t>
              </a:r>
            </a:p>
          </p:txBody>
        </p:sp>
      </p:grpSp>
      <p:grpSp>
        <p:nvGrpSpPr>
          <p:cNvPr id="465" name="Group 465"/>
          <p:cNvGrpSpPr/>
          <p:nvPr/>
        </p:nvGrpSpPr>
        <p:grpSpPr>
          <a:xfrm>
            <a:off x="9861973" y="4334933"/>
            <a:ext cx="758615" cy="2384214"/>
            <a:chOff x="0" y="0"/>
            <a:chExt cx="758613" cy="2384213"/>
          </a:xfrm>
        </p:grpSpPr>
        <p:sp>
          <p:nvSpPr>
            <p:cNvPr id="463" name="Shape 463"/>
            <p:cNvSpPr/>
            <p:nvPr/>
          </p:nvSpPr>
          <p:spPr>
            <a:xfrm rot="5400000">
              <a:off x="-812800" y="812800"/>
              <a:ext cx="2384214"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64" name="Shape 464"/>
            <p:cNvSpPr/>
            <p:nvPr/>
          </p:nvSpPr>
          <p:spPr>
            <a:xfrm rot="5400000">
              <a:off x="-775769" y="866986"/>
              <a:ext cx="2310150"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20A49E"/>
                  </a:solidFill>
                  <a:uFill>
                    <a:solidFill>
                      <a:srgbClr val="20A49E"/>
                    </a:solidFill>
                  </a:uFill>
                </a:rPr>
                <a:t>Social</a:t>
              </a:r>
            </a:p>
            <a:p>
              <a:pPr defTabSz="1300480">
                <a:defRPr sz="2560">
                  <a:solidFill>
                    <a:srgbClr val="000000"/>
                  </a:solidFill>
                  <a:uFill>
                    <a:solidFill>
                      <a:srgbClr val="000000"/>
                    </a:solidFill>
                  </a:uFill>
                  <a:latin typeface="Arial"/>
                  <a:ea typeface="Arial"/>
                  <a:cs typeface="Arial"/>
                  <a:sym typeface="Arial"/>
                </a:defRPr>
              </a:pPr>
              <a:r>
                <a:rPr b="1" sz="1706">
                  <a:solidFill>
                    <a:srgbClr val="20A49E"/>
                  </a:solidFill>
                  <a:uFill>
                    <a:solidFill>
                      <a:srgbClr val="20A49E"/>
                    </a:solidFill>
                  </a:uFill>
                </a:rPr>
                <a:t>Intelligence</a:t>
              </a:r>
            </a:p>
          </p:txBody>
        </p:sp>
      </p:grpSp>
      <p:grpSp>
        <p:nvGrpSpPr>
          <p:cNvPr id="468" name="Group 468"/>
          <p:cNvGrpSpPr/>
          <p:nvPr/>
        </p:nvGrpSpPr>
        <p:grpSpPr>
          <a:xfrm>
            <a:off x="8550732" y="6615782"/>
            <a:ext cx="2080616" cy="2703833"/>
            <a:chOff x="0" y="0"/>
            <a:chExt cx="2080614" cy="2703832"/>
          </a:xfrm>
        </p:grpSpPr>
        <p:sp>
          <p:nvSpPr>
            <p:cNvPr id="466" name="Shape 466"/>
            <p:cNvSpPr/>
            <p:nvPr/>
          </p:nvSpPr>
          <p:spPr>
            <a:xfrm rot="7318467">
              <a:off x="-316617" y="972609"/>
              <a:ext cx="2713850" cy="758615"/>
            </a:xfrm>
            <a:prstGeom prst="roundRect">
              <a:avLst>
                <a:gd name="adj" fmla="val 0"/>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67" name="Shape 467"/>
            <p:cNvSpPr/>
            <p:nvPr/>
          </p:nvSpPr>
          <p:spPr>
            <a:xfrm rot="7318467">
              <a:off x="-316618" y="1026796"/>
              <a:ext cx="2713850"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0000FF"/>
                  </a:solidFill>
                  <a:uFill>
                    <a:solidFill>
                      <a:srgbClr val="0000FF"/>
                    </a:solidFill>
                  </a:uFill>
                </a:rPr>
                <a:t>Organizational</a:t>
              </a:r>
            </a:p>
            <a:p>
              <a:pPr defTabSz="1300480">
                <a:defRPr sz="2560">
                  <a:solidFill>
                    <a:srgbClr val="000000"/>
                  </a:solidFill>
                  <a:uFill>
                    <a:solidFill>
                      <a:srgbClr val="000000"/>
                    </a:solidFill>
                  </a:uFill>
                  <a:latin typeface="Arial"/>
                  <a:ea typeface="Arial"/>
                  <a:cs typeface="Arial"/>
                  <a:sym typeface="Arial"/>
                </a:defRPr>
              </a:pPr>
              <a:r>
                <a:rPr b="1" sz="1706">
                  <a:solidFill>
                    <a:srgbClr val="0000FF"/>
                  </a:solidFill>
                  <a:uFill>
                    <a:solidFill>
                      <a:srgbClr val="0000FF"/>
                    </a:solidFill>
                  </a:uFill>
                </a:rPr>
                <a:t>Intelligence</a:t>
              </a:r>
            </a:p>
          </p:txBody>
        </p:sp>
      </p:grpSp>
      <p:grpSp>
        <p:nvGrpSpPr>
          <p:cNvPr id="471" name="Group 471"/>
          <p:cNvGrpSpPr/>
          <p:nvPr/>
        </p:nvGrpSpPr>
        <p:grpSpPr>
          <a:xfrm>
            <a:off x="2231450" y="6590829"/>
            <a:ext cx="1931128" cy="2652137"/>
            <a:chOff x="0" y="0"/>
            <a:chExt cx="1931126" cy="2652135"/>
          </a:xfrm>
        </p:grpSpPr>
        <p:sp>
          <p:nvSpPr>
            <p:cNvPr id="469" name="Shape 469"/>
            <p:cNvSpPr/>
            <p:nvPr/>
          </p:nvSpPr>
          <p:spPr>
            <a:xfrm rot="14457876">
              <a:off x="-340563" y="946760"/>
              <a:ext cx="2612251"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1706">
                  <a:solidFill>
                    <a:srgbClr val="4F81BD"/>
                  </a:solidFill>
                  <a:uFill>
                    <a:solidFill>
                      <a:srgbClr val="4F81BD"/>
                    </a:solidFill>
                  </a:uFill>
                  <a:latin typeface="Arial"/>
                  <a:ea typeface="Arial"/>
                  <a:cs typeface="Arial"/>
                  <a:sym typeface="Arial"/>
                </a:defRPr>
              </a:pPr>
            </a:p>
          </p:txBody>
        </p:sp>
        <p:sp>
          <p:nvSpPr>
            <p:cNvPr id="470" name="Shape 470"/>
            <p:cNvSpPr/>
            <p:nvPr/>
          </p:nvSpPr>
          <p:spPr>
            <a:xfrm rot="14457876">
              <a:off x="-303531" y="1000948"/>
              <a:ext cx="2538187"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4F81BD"/>
                  </a:solidFill>
                  <a:uFill>
                    <a:solidFill>
                      <a:srgbClr val="4F81BD"/>
                    </a:solidFill>
                  </a:uFill>
                </a:rPr>
                <a:t>Strategic</a:t>
              </a:r>
            </a:p>
            <a:p>
              <a:pPr defTabSz="1300480">
                <a:defRPr sz="2560">
                  <a:solidFill>
                    <a:srgbClr val="000000"/>
                  </a:solidFill>
                  <a:uFill>
                    <a:solidFill>
                      <a:srgbClr val="000000"/>
                    </a:solidFill>
                  </a:uFill>
                  <a:latin typeface="Arial"/>
                  <a:ea typeface="Arial"/>
                  <a:cs typeface="Arial"/>
                  <a:sym typeface="Arial"/>
                </a:defRPr>
              </a:pPr>
              <a:r>
                <a:rPr b="1" sz="1706">
                  <a:solidFill>
                    <a:srgbClr val="4F81BD"/>
                  </a:solidFill>
                  <a:uFill>
                    <a:solidFill>
                      <a:srgbClr val="4F81BD"/>
                    </a:solidFill>
                  </a:uFill>
                </a:rPr>
                <a:t>Intelligence</a:t>
              </a:r>
            </a:p>
          </p:txBody>
        </p:sp>
      </p:grpSp>
      <p:grpSp>
        <p:nvGrpSpPr>
          <p:cNvPr id="474" name="Group 474"/>
          <p:cNvGrpSpPr/>
          <p:nvPr/>
        </p:nvGrpSpPr>
        <p:grpSpPr>
          <a:xfrm>
            <a:off x="2167466" y="3793066"/>
            <a:ext cx="758614" cy="2600961"/>
            <a:chOff x="0" y="0"/>
            <a:chExt cx="758613" cy="2600960"/>
          </a:xfrm>
        </p:grpSpPr>
        <p:sp>
          <p:nvSpPr>
            <p:cNvPr id="472" name="Shape 472"/>
            <p:cNvSpPr/>
            <p:nvPr/>
          </p:nvSpPr>
          <p:spPr>
            <a:xfrm rot="16200000">
              <a:off x="-921174" y="921173"/>
              <a:ext cx="2600961"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1706">
                  <a:solidFill>
                    <a:srgbClr val="800080"/>
                  </a:solidFill>
                  <a:uFill>
                    <a:solidFill>
                      <a:srgbClr val="800080"/>
                    </a:solidFill>
                  </a:uFill>
                  <a:latin typeface="Arial"/>
                  <a:ea typeface="Arial"/>
                  <a:cs typeface="Arial"/>
                  <a:sym typeface="Arial"/>
                </a:defRPr>
              </a:pPr>
            </a:p>
          </p:txBody>
        </p:sp>
        <p:sp>
          <p:nvSpPr>
            <p:cNvPr id="473" name="Shape 473"/>
            <p:cNvSpPr/>
            <p:nvPr/>
          </p:nvSpPr>
          <p:spPr>
            <a:xfrm rot="16200000">
              <a:off x="-884142" y="975359"/>
              <a:ext cx="2526897"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800080"/>
                  </a:solidFill>
                  <a:uFill>
                    <a:solidFill>
                      <a:srgbClr val="800080"/>
                    </a:solidFill>
                  </a:uFill>
                </a:rPr>
                <a:t>Cultural</a:t>
              </a:r>
            </a:p>
            <a:p>
              <a:pPr defTabSz="1300480">
                <a:defRPr sz="2560">
                  <a:solidFill>
                    <a:srgbClr val="000000"/>
                  </a:solidFill>
                  <a:uFill>
                    <a:solidFill>
                      <a:srgbClr val="000000"/>
                    </a:solidFill>
                  </a:uFill>
                  <a:latin typeface="Arial"/>
                  <a:ea typeface="Arial"/>
                  <a:cs typeface="Arial"/>
                  <a:sym typeface="Arial"/>
                </a:defRPr>
              </a:pPr>
              <a:r>
                <a:rPr b="1" sz="1706">
                  <a:solidFill>
                    <a:srgbClr val="800080"/>
                  </a:solidFill>
                  <a:uFill>
                    <a:solidFill>
                      <a:srgbClr val="800080"/>
                    </a:solidFill>
                  </a:uFill>
                </a:rPr>
                <a:t>Intelligence</a:t>
              </a:r>
            </a:p>
          </p:txBody>
        </p:sp>
      </p:grpSp>
      <p:grpSp>
        <p:nvGrpSpPr>
          <p:cNvPr id="477" name="Group 477"/>
          <p:cNvGrpSpPr/>
          <p:nvPr/>
        </p:nvGrpSpPr>
        <p:grpSpPr>
          <a:xfrm>
            <a:off x="2416439" y="1408292"/>
            <a:ext cx="1994642" cy="2385336"/>
            <a:chOff x="0" y="0"/>
            <a:chExt cx="1994641" cy="2385334"/>
          </a:xfrm>
        </p:grpSpPr>
        <p:sp>
          <p:nvSpPr>
            <p:cNvPr id="475" name="Shape 475"/>
            <p:cNvSpPr/>
            <p:nvPr/>
          </p:nvSpPr>
          <p:spPr>
            <a:xfrm rot="18312925">
              <a:off x="-194786" y="813360"/>
              <a:ext cx="2384214"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476" name="Shape 476"/>
            <p:cNvSpPr/>
            <p:nvPr/>
          </p:nvSpPr>
          <p:spPr>
            <a:xfrm rot="18312925">
              <a:off x="-157755" y="867546"/>
              <a:ext cx="231015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C0504D"/>
                  </a:solidFill>
                  <a:uFill>
                    <a:solidFill>
                      <a:srgbClr val="C0504D"/>
                    </a:solidFill>
                  </a:uFill>
                </a:rPr>
                <a:t>Intrapersonal</a:t>
              </a:r>
            </a:p>
            <a:p>
              <a:pPr defTabSz="1300480">
                <a:defRPr sz="2560">
                  <a:solidFill>
                    <a:srgbClr val="000000"/>
                  </a:solidFill>
                  <a:uFill>
                    <a:solidFill>
                      <a:srgbClr val="000000"/>
                    </a:solidFill>
                  </a:uFill>
                  <a:latin typeface="Arial"/>
                  <a:ea typeface="Arial"/>
                  <a:cs typeface="Arial"/>
                  <a:sym typeface="Arial"/>
                </a:defRPr>
              </a:pPr>
              <a:r>
                <a:rPr b="1" sz="1706">
                  <a:solidFill>
                    <a:srgbClr val="C0504D"/>
                  </a:solidFill>
                  <a:uFill>
                    <a:solidFill>
                      <a:srgbClr val="C0504D"/>
                    </a:solidFill>
                  </a:uFill>
                </a:rPr>
                <a:t>Intelligence</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2" name="Group 112"/>
          <p:cNvGrpSpPr/>
          <p:nvPr/>
        </p:nvGrpSpPr>
        <p:grpSpPr>
          <a:xfrm>
            <a:off x="2560916" y="0"/>
            <a:ext cx="8187659" cy="6388002"/>
            <a:chOff x="0" y="0"/>
            <a:chExt cx="8187658" cy="6388001"/>
          </a:xfrm>
        </p:grpSpPr>
        <p:pic>
          <p:nvPicPr>
            <p:cNvPr id="111" name="image.png"/>
            <p:cNvPicPr>
              <a:picLocks noChangeAspect="1"/>
            </p:cNvPicPr>
            <p:nvPr/>
          </p:nvPicPr>
          <p:blipFill>
            <a:blip r:embed="rId2">
              <a:extLst/>
            </a:blip>
            <a:srcRect l="12203" t="14095" r="12203" b="14095"/>
            <a:stretch>
              <a:fillRect/>
            </a:stretch>
          </p:blipFill>
          <p:spPr>
            <a:xfrm>
              <a:off x="304800" y="304800"/>
              <a:ext cx="7578059" cy="5727602"/>
            </a:xfrm>
            <a:prstGeom prst="rect">
              <a:avLst/>
            </a:prstGeom>
            <a:ln>
              <a:noFill/>
            </a:ln>
            <a:effectLst/>
          </p:spPr>
        </p:pic>
        <p:pic>
          <p:nvPicPr>
            <p:cNvPr id="110" name=""/>
            <p:cNvPicPr>
              <a:picLocks noChangeAspect="0"/>
            </p:cNvPicPr>
            <p:nvPr/>
          </p:nvPicPr>
          <p:blipFill>
            <a:blip r:embed="rId3">
              <a:extLst/>
            </a:blip>
            <a:stretch>
              <a:fillRect/>
            </a:stretch>
          </p:blipFill>
          <p:spPr>
            <a:xfrm>
              <a:off x="-1" y="0"/>
              <a:ext cx="8187660" cy="6388002"/>
            </a:xfrm>
            <a:prstGeom prst="rect">
              <a:avLst/>
            </a:prstGeom>
            <a:effectLst/>
          </p:spPr>
        </p:pic>
      </p:grpSp>
      <p:sp>
        <p:nvSpPr>
          <p:cNvPr id="113" name="Shape 113"/>
          <p:cNvSpPr/>
          <p:nvPr>
            <p:ph type="ctrTitle"/>
          </p:nvPr>
        </p:nvSpPr>
        <p:spPr>
          <a:xfrm>
            <a:off x="705639" y="5897663"/>
            <a:ext cx="11593522" cy="3327104"/>
          </a:xfrm>
          <a:prstGeom prst="rect">
            <a:avLst/>
          </a:prstGeom>
        </p:spPr>
        <p:txBody>
          <a:bodyPr/>
          <a:lstStyle>
            <a:lvl1pPr>
              <a:defRPr sz="7900"/>
            </a:lvl1pPr>
          </a:lstStyle>
          <a:p>
            <a:pPr/>
            <a:r>
              <a:t>What do you use to Serve God?</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9" name="Shape 479"/>
          <p:cNvSpPr/>
          <p:nvPr>
            <p:ph type="title"/>
          </p:nvPr>
        </p:nvSpPr>
        <p:spPr>
          <a:xfrm>
            <a:off x="348724" y="308249"/>
            <a:ext cx="11743814" cy="9002975"/>
          </a:xfrm>
          <a:prstGeom prst="rect">
            <a:avLst/>
          </a:prstGeom>
        </p:spPr>
        <p:txBody>
          <a:bodyPr/>
          <a:lstStyle/>
          <a:p>
            <a:pPr defTabSz="224027">
              <a:defRPr sz="10780"/>
            </a:pPr>
            <a:r>
              <a:t>Style</a:t>
            </a:r>
          </a:p>
          <a:p>
            <a:pPr defTabSz="224027">
              <a:defRPr sz="10780"/>
            </a:pPr>
            <a:r>
              <a:t>Discovery 3</a:t>
            </a:r>
          </a:p>
          <a:p>
            <a:pPr defTabSz="224027">
              <a:defRPr sz="10780"/>
            </a:pPr>
            <a:r>
              <a:t>=</a:t>
            </a:r>
          </a:p>
          <a:p>
            <a:pPr defTabSz="224027">
              <a:defRPr sz="10976"/>
            </a:pPr>
            <a:r>
              <a:t>Your Deep Needs</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481" name="Shape 481"/>
          <p:cNvSpPr/>
          <p:nvPr/>
        </p:nvSpPr>
        <p:spPr>
          <a:xfrm>
            <a:off x="3576320" y="2709333"/>
            <a:ext cx="5635414" cy="5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a:solidFill>
              <a:srgbClr val="000000"/>
            </a:solidFill>
          </a:ln>
        </p:spPr>
        <p:txBody>
          <a:bodyPr lIns="50800" tIns="50800" rIns="50800" bIns="50800"/>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482" name="Shape 482"/>
          <p:cNvSpPr/>
          <p:nvPr/>
        </p:nvSpPr>
        <p:spPr>
          <a:xfrm rot="1089772">
            <a:off x="4156035" y="5548396"/>
            <a:ext cx="1109668" cy="167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483" name="Shape 483"/>
          <p:cNvSpPr/>
          <p:nvPr/>
        </p:nvSpPr>
        <p:spPr>
          <a:xfrm rot="7216946">
            <a:off x="5537780" y="2172938"/>
            <a:ext cx="1329913" cy="254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471" y="1373"/>
                  <a:pt x="21600" y="8395"/>
                  <a:pt x="21600" y="16619"/>
                </a:cubicBezTo>
                <a:cubicBezTo>
                  <a:pt x="21600" y="18308"/>
                  <a:pt x="21209" y="19986"/>
                  <a:pt x="20442"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484" name="Shape 484"/>
          <p:cNvSpPr/>
          <p:nvPr/>
        </p:nvSpPr>
        <p:spPr>
          <a:xfrm rot="13329161">
            <a:off x="7691040" y="5464939"/>
            <a:ext cx="1109669" cy="1682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grpSp>
        <p:nvGrpSpPr>
          <p:cNvPr id="487" name="Group 487"/>
          <p:cNvGrpSpPr/>
          <p:nvPr/>
        </p:nvGrpSpPr>
        <p:grpSpPr>
          <a:xfrm>
            <a:off x="3833706" y="2817706"/>
            <a:ext cx="1259841" cy="921175"/>
            <a:chOff x="0" y="0"/>
            <a:chExt cx="1259840" cy="921173"/>
          </a:xfrm>
        </p:grpSpPr>
        <p:sp>
          <p:nvSpPr>
            <p:cNvPr id="485" name="Shape 485"/>
            <p:cNvSpPr/>
            <p:nvPr/>
          </p:nvSpPr>
          <p:spPr>
            <a:xfrm>
              <a:off x="0" y="0"/>
              <a:ext cx="1259841" cy="921174"/>
            </a:xfrm>
            <a:prstGeom prst="rect">
              <a:avLst/>
            </a:prstGeom>
            <a:solidFill>
              <a:srgbClr val="FFFFFF"/>
            </a:solidFill>
            <a:ln w="13546" cap="flat">
              <a:solidFill>
                <a:srgbClr val="FFFFFF"/>
              </a:solidFill>
              <a:prstDash val="solid"/>
              <a:miter lim="800000"/>
            </a:ln>
            <a:effec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486" name="Shape 486"/>
            <p:cNvSpPr/>
            <p:nvPr/>
          </p:nvSpPr>
          <p:spPr>
            <a:xfrm>
              <a:off x="0" y="0"/>
              <a:ext cx="1259841"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EF6611"/>
                  </a:solidFill>
                  <a:uFill>
                    <a:solidFill>
                      <a:srgbClr val="EF6611"/>
                    </a:solidFill>
                  </a:uFill>
                </a:rPr>
                <a:t>Sacred</a:t>
              </a:r>
              <a:br>
                <a:rPr b="1" sz="2275">
                  <a:solidFill>
                    <a:srgbClr val="EF6611"/>
                  </a:solidFill>
                  <a:uFill>
                    <a:solidFill>
                      <a:srgbClr val="EF6611"/>
                    </a:solidFill>
                  </a:uFill>
                </a:rPr>
              </a:br>
              <a:r>
                <a:rPr b="1" sz="2275">
                  <a:solidFill>
                    <a:srgbClr val="EF6611"/>
                  </a:solidFill>
                  <a:uFill>
                    <a:solidFill>
                      <a:srgbClr val="EF6611"/>
                    </a:solidFill>
                  </a:uFill>
                </a:rPr>
                <a:t>Leader</a:t>
              </a:r>
            </a:p>
          </p:txBody>
        </p:sp>
      </p:grpSp>
      <p:grpSp>
        <p:nvGrpSpPr>
          <p:cNvPr id="490" name="Group 490"/>
          <p:cNvGrpSpPr/>
          <p:nvPr/>
        </p:nvGrpSpPr>
        <p:grpSpPr>
          <a:xfrm>
            <a:off x="7802880" y="4985173"/>
            <a:ext cx="2059094" cy="794739"/>
            <a:chOff x="0" y="0"/>
            <a:chExt cx="2059093" cy="794738"/>
          </a:xfrm>
        </p:grpSpPr>
        <p:sp>
          <p:nvSpPr>
            <p:cNvPr id="488" name="Shape 488"/>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489" name="Shape 489"/>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9900"/>
                  </a:solidFill>
                  <a:uFill>
                    <a:solidFill>
                      <a:srgbClr val="009900"/>
                    </a:solidFill>
                  </a:uFill>
                </a:rPr>
                <a:t>Inspirational</a:t>
              </a:r>
              <a:br>
                <a:rPr b="1" sz="2275">
                  <a:solidFill>
                    <a:srgbClr val="009900"/>
                  </a:solidFill>
                  <a:uFill>
                    <a:solidFill>
                      <a:srgbClr val="009900"/>
                    </a:solidFill>
                  </a:uFill>
                </a:rPr>
              </a:br>
              <a:r>
                <a:rPr b="1" sz="2275">
                  <a:solidFill>
                    <a:srgbClr val="009900"/>
                  </a:solidFill>
                  <a:uFill>
                    <a:solidFill>
                      <a:srgbClr val="009900"/>
                    </a:solidFill>
                  </a:uFill>
                </a:rPr>
                <a:t>Leader</a:t>
              </a:r>
            </a:p>
          </p:txBody>
        </p:sp>
      </p:grpSp>
      <p:grpSp>
        <p:nvGrpSpPr>
          <p:cNvPr id="493" name="Group 493"/>
          <p:cNvGrpSpPr/>
          <p:nvPr/>
        </p:nvGrpSpPr>
        <p:grpSpPr>
          <a:xfrm>
            <a:off x="2926080" y="4985173"/>
            <a:ext cx="2059094" cy="794739"/>
            <a:chOff x="0" y="0"/>
            <a:chExt cx="2059093" cy="794738"/>
          </a:xfrm>
        </p:grpSpPr>
        <p:sp>
          <p:nvSpPr>
            <p:cNvPr id="491" name="Shape 491"/>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p>
          </p:txBody>
        </p:sp>
        <p:sp>
          <p:nvSpPr>
            <p:cNvPr id="492" name="Shape 492"/>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AD2D9B"/>
                  </a:solidFill>
                  <a:uFill>
                    <a:solidFill>
                      <a:srgbClr val="AD2D9B"/>
                    </a:solidFill>
                  </a:uFill>
                </a:rPr>
                <a:t>Imaginative</a:t>
              </a:r>
              <a:br>
                <a:rPr b="1" sz="2275">
                  <a:solidFill>
                    <a:srgbClr val="AD2D9B"/>
                  </a:solidFill>
                  <a:uFill>
                    <a:solidFill>
                      <a:srgbClr val="AD2D9B"/>
                    </a:solidFill>
                  </a:uFill>
                </a:rPr>
              </a:br>
              <a:r>
                <a:rPr b="1" sz="2275">
                  <a:solidFill>
                    <a:srgbClr val="AD2D9B"/>
                  </a:solidFill>
                  <a:uFill>
                    <a:solidFill>
                      <a:srgbClr val="AD2D9B"/>
                    </a:solidFill>
                  </a:uFill>
                </a:rPr>
                <a:t>Leader</a:t>
              </a:r>
            </a:p>
          </p:txBody>
        </p:sp>
      </p:grpSp>
      <p:grpSp>
        <p:nvGrpSpPr>
          <p:cNvPr id="496" name="Group 496"/>
          <p:cNvGrpSpPr/>
          <p:nvPr/>
        </p:nvGrpSpPr>
        <p:grpSpPr>
          <a:xfrm>
            <a:off x="3847253" y="7261013"/>
            <a:ext cx="1571414" cy="907628"/>
            <a:chOff x="0" y="0"/>
            <a:chExt cx="1571413" cy="907626"/>
          </a:xfrm>
        </p:grpSpPr>
        <p:sp>
          <p:nvSpPr>
            <p:cNvPr id="494" name="Shape 494"/>
            <p:cNvSpPr/>
            <p:nvPr/>
          </p:nvSpPr>
          <p:spPr>
            <a:xfrm>
              <a:off x="0" y="0"/>
              <a:ext cx="1571414" cy="90762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333399"/>
                  </a:solidFill>
                  <a:uFill>
                    <a:solidFill>
                      <a:srgbClr val="333399"/>
                    </a:solidFill>
                  </a:uFill>
                  <a:latin typeface="Arial"/>
                  <a:ea typeface="Arial"/>
                  <a:cs typeface="Arial"/>
                  <a:sym typeface="Arial"/>
                </a:defRPr>
              </a:pPr>
            </a:p>
          </p:txBody>
        </p:sp>
        <p:sp>
          <p:nvSpPr>
            <p:cNvPr id="495" name="Shape 495"/>
            <p:cNvSpPr/>
            <p:nvPr/>
          </p:nvSpPr>
          <p:spPr>
            <a:xfrm>
              <a:off x="0" y="0"/>
              <a:ext cx="1571414"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333399"/>
                  </a:solidFill>
                  <a:uFill>
                    <a:solidFill>
                      <a:srgbClr val="333399"/>
                    </a:solidFill>
                  </a:uFill>
                </a:rPr>
                <a:t>Mission</a:t>
              </a:r>
              <a:br>
                <a:rPr b="1" sz="2275">
                  <a:solidFill>
                    <a:srgbClr val="333399"/>
                  </a:solidFill>
                  <a:uFill>
                    <a:solidFill>
                      <a:srgbClr val="333399"/>
                    </a:solidFill>
                  </a:uFill>
                </a:rPr>
              </a:br>
              <a:r>
                <a:rPr b="1" sz="2275">
                  <a:solidFill>
                    <a:srgbClr val="333399"/>
                  </a:solidFill>
                  <a:uFill>
                    <a:solidFill>
                      <a:srgbClr val="333399"/>
                    </a:solidFill>
                  </a:uFill>
                </a:rPr>
                <a:t>Leader</a:t>
              </a:r>
            </a:p>
          </p:txBody>
        </p:sp>
      </p:grpSp>
      <p:grpSp>
        <p:nvGrpSpPr>
          <p:cNvPr id="499" name="Group 499"/>
          <p:cNvGrpSpPr/>
          <p:nvPr/>
        </p:nvGrpSpPr>
        <p:grpSpPr>
          <a:xfrm>
            <a:off x="7152640" y="7261013"/>
            <a:ext cx="2167467" cy="853442"/>
            <a:chOff x="0" y="0"/>
            <a:chExt cx="2167466" cy="853440"/>
          </a:xfrm>
        </p:grpSpPr>
        <p:sp>
          <p:nvSpPr>
            <p:cNvPr id="497" name="Shape 497"/>
            <p:cNvSpPr/>
            <p:nvPr/>
          </p:nvSpPr>
          <p:spPr>
            <a:xfrm>
              <a:off x="0" y="0"/>
              <a:ext cx="2167467" cy="85344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00"/>
                  </a:solidFill>
                  <a:uFill>
                    <a:solidFill>
                      <a:srgbClr val="000000"/>
                    </a:solidFill>
                  </a:uFill>
                  <a:latin typeface="Arial"/>
                  <a:ea typeface="Arial"/>
                  <a:cs typeface="Arial"/>
                  <a:sym typeface="Arial"/>
                </a:defRPr>
              </a:pPr>
            </a:p>
          </p:txBody>
        </p:sp>
        <p:sp>
          <p:nvSpPr>
            <p:cNvPr id="498" name="Shape 498"/>
            <p:cNvSpPr/>
            <p:nvPr/>
          </p:nvSpPr>
          <p:spPr>
            <a:xfrm>
              <a:off x="0" y="0"/>
              <a:ext cx="216746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9999"/>
                  </a:solidFill>
                  <a:uFill>
                    <a:solidFill>
                      <a:srgbClr val="009999"/>
                    </a:solidFill>
                  </a:uFill>
                </a:rPr>
                <a:t>Building</a:t>
              </a:r>
              <a:br>
                <a:rPr b="1" sz="2275">
                  <a:solidFill>
                    <a:srgbClr val="009999"/>
                  </a:solidFill>
                  <a:uFill>
                    <a:solidFill>
                      <a:srgbClr val="009999"/>
                    </a:solidFill>
                  </a:uFill>
                </a:rPr>
              </a:br>
              <a:r>
                <a:rPr b="1" sz="2275">
                  <a:solidFill>
                    <a:srgbClr val="009999"/>
                  </a:solidFill>
                  <a:uFill>
                    <a:solidFill>
                      <a:srgbClr val="009999"/>
                    </a:solidFill>
                  </a:uFill>
                </a:rPr>
                <a:t>Leader</a:t>
              </a:r>
            </a:p>
          </p:txBody>
        </p:sp>
      </p:grpSp>
      <p:grpSp>
        <p:nvGrpSpPr>
          <p:cNvPr id="502" name="Group 502"/>
          <p:cNvGrpSpPr/>
          <p:nvPr/>
        </p:nvGrpSpPr>
        <p:grpSpPr>
          <a:xfrm>
            <a:off x="7477760" y="2817706"/>
            <a:ext cx="1842348" cy="794739"/>
            <a:chOff x="0" y="0"/>
            <a:chExt cx="1842346" cy="794737"/>
          </a:xfrm>
        </p:grpSpPr>
        <p:sp>
          <p:nvSpPr>
            <p:cNvPr id="500" name="Shape 500"/>
            <p:cNvSpPr/>
            <p:nvPr/>
          </p:nvSpPr>
          <p:spPr>
            <a:xfrm>
              <a:off x="0" y="0"/>
              <a:ext cx="1842347" cy="74506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00"/>
                  </a:solidFill>
                  <a:uFill>
                    <a:solidFill>
                      <a:srgbClr val="000000"/>
                    </a:solidFill>
                  </a:uFill>
                  <a:latin typeface="Arial"/>
                  <a:ea typeface="Arial"/>
                  <a:cs typeface="Arial"/>
                  <a:sym typeface="Arial"/>
                </a:defRPr>
              </a:pPr>
            </a:p>
          </p:txBody>
        </p:sp>
        <p:sp>
          <p:nvSpPr>
            <p:cNvPr id="501" name="Shape 501"/>
            <p:cNvSpPr/>
            <p:nvPr/>
          </p:nvSpPr>
          <p:spPr>
            <a:xfrm>
              <a:off x="0" y="0"/>
              <a:ext cx="184234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E7C019"/>
                  </a:solidFill>
                  <a:uFill>
                    <a:solidFill>
                      <a:srgbClr val="E7C019"/>
                    </a:solidFill>
                  </a:uFill>
                </a:rPr>
                <a:t>Relational</a:t>
              </a:r>
              <a:br>
                <a:rPr b="1" sz="2275">
                  <a:solidFill>
                    <a:srgbClr val="E7C019"/>
                  </a:solidFill>
                  <a:uFill>
                    <a:solidFill>
                      <a:srgbClr val="E7C019"/>
                    </a:solidFill>
                  </a:uFill>
                </a:rPr>
              </a:br>
              <a:r>
                <a:rPr b="1" sz="2275">
                  <a:solidFill>
                    <a:srgbClr val="E7C019"/>
                  </a:solidFill>
                  <a:uFill>
                    <a:solidFill>
                      <a:srgbClr val="E7C019"/>
                    </a:solidFill>
                  </a:uFill>
                </a:rPr>
                <a:t>Leader</a:t>
              </a:r>
            </a:p>
          </p:txBody>
        </p:sp>
      </p:grpSp>
      <p:grpSp>
        <p:nvGrpSpPr>
          <p:cNvPr id="505" name="Group 505"/>
          <p:cNvGrpSpPr/>
          <p:nvPr/>
        </p:nvGrpSpPr>
        <p:grpSpPr>
          <a:xfrm>
            <a:off x="2167466" y="3901439"/>
            <a:ext cx="758614" cy="2600961"/>
            <a:chOff x="0" y="0"/>
            <a:chExt cx="758613" cy="2600960"/>
          </a:xfrm>
        </p:grpSpPr>
        <p:sp>
          <p:nvSpPr>
            <p:cNvPr id="503" name="Shape 503"/>
            <p:cNvSpPr/>
            <p:nvPr/>
          </p:nvSpPr>
          <p:spPr>
            <a:xfrm rot="16200000">
              <a:off x="-921174" y="921173"/>
              <a:ext cx="2600961"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1706">
                  <a:solidFill>
                    <a:srgbClr val="800080"/>
                  </a:solidFill>
                  <a:uFill>
                    <a:solidFill>
                      <a:srgbClr val="800080"/>
                    </a:solidFill>
                  </a:uFill>
                  <a:latin typeface="Arial"/>
                  <a:ea typeface="Arial"/>
                  <a:cs typeface="Arial"/>
                  <a:sym typeface="Arial"/>
                </a:defRPr>
              </a:pPr>
            </a:p>
          </p:txBody>
        </p:sp>
        <p:sp>
          <p:nvSpPr>
            <p:cNvPr id="504" name="Shape 504"/>
            <p:cNvSpPr/>
            <p:nvPr/>
          </p:nvSpPr>
          <p:spPr>
            <a:xfrm rot="16200000">
              <a:off x="-884142" y="975359"/>
              <a:ext cx="2526897"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800080"/>
                  </a:solidFill>
                  <a:uFill>
                    <a:solidFill>
                      <a:srgbClr val="800080"/>
                    </a:solidFill>
                  </a:uFill>
                </a:rPr>
                <a:t>Need to be right</a:t>
              </a:r>
            </a:p>
            <a:p>
              <a:pPr defTabSz="1300480">
                <a:defRPr sz="2560">
                  <a:solidFill>
                    <a:srgbClr val="000000"/>
                  </a:solidFill>
                  <a:uFill>
                    <a:solidFill>
                      <a:srgbClr val="000000"/>
                    </a:solidFill>
                  </a:uFill>
                  <a:latin typeface="Arial"/>
                  <a:ea typeface="Arial"/>
                  <a:cs typeface="Arial"/>
                  <a:sym typeface="Arial"/>
                </a:defRPr>
              </a:pPr>
              <a:r>
                <a:rPr b="1" sz="1706">
                  <a:solidFill>
                    <a:srgbClr val="800080"/>
                  </a:solidFill>
                  <a:uFill>
                    <a:solidFill>
                      <a:srgbClr val="800080"/>
                    </a:solidFill>
                  </a:uFill>
                </a:rPr>
                <a:t>Need to over-innovate</a:t>
              </a:r>
            </a:p>
          </p:txBody>
        </p:sp>
      </p:grpSp>
      <p:grpSp>
        <p:nvGrpSpPr>
          <p:cNvPr id="508" name="Group 508"/>
          <p:cNvGrpSpPr/>
          <p:nvPr/>
        </p:nvGrpSpPr>
        <p:grpSpPr>
          <a:xfrm>
            <a:off x="2339823" y="6699203"/>
            <a:ext cx="1931128" cy="2652137"/>
            <a:chOff x="0" y="0"/>
            <a:chExt cx="1931126" cy="2652135"/>
          </a:xfrm>
        </p:grpSpPr>
        <p:sp>
          <p:nvSpPr>
            <p:cNvPr id="506" name="Shape 506"/>
            <p:cNvSpPr/>
            <p:nvPr/>
          </p:nvSpPr>
          <p:spPr>
            <a:xfrm rot="14457876">
              <a:off x="-340563" y="946760"/>
              <a:ext cx="2612251"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1706">
                  <a:solidFill>
                    <a:srgbClr val="333399"/>
                  </a:solidFill>
                  <a:uFill>
                    <a:solidFill>
                      <a:srgbClr val="333399"/>
                    </a:solidFill>
                  </a:uFill>
                  <a:latin typeface="Arial"/>
                  <a:ea typeface="Arial"/>
                  <a:cs typeface="Arial"/>
                  <a:sym typeface="Arial"/>
                </a:defRPr>
              </a:pPr>
            </a:p>
          </p:txBody>
        </p:sp>
        <p:sp>
          <p:nvSpPr>
            <p:cNvPr id="507" name="Shape 507"/>
            <p:cNvSpPr/>
            <p:nvPr/>
          </p:nvSpPr>
          <p:spPr>
            <a:xfrm rot="14457876">
              <a:off x="-303531" y="1000948"/>
              <a:ext cx="2538187"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333399"/>
                  </a:solidFill>
                  <a:uFill>
                    <a:solidFill>
                      <a:srgbClr val="333399"/>
                    </a:solidFill>
                  </a:uFill>
                </a:rPr>
                <a:t>Need to over-innovate</a:t>
              </a:r>
            </a:p>
            <a:p>
              <a:pPr defTabSz="1300480">
                <a:defRPr sz="2560">
                  <a:solidFill>
                    <a:srgbClr val="000000"/>
                  </a:solidFill>
                  <a:uFill>
                    <a:solidFill>
                      <a:srgbClr val="000000"/>
                    </a:solidFill>
                  </a:uFill>
                  <a:latin typeface="Arial"/>
                  <a:ea typeface="Arial"/>
                  <a:cs typeface="Arial"/>
                  <a:sym typeface="Arial"/>
                </a:defRPr>
              </a:pPr>
              <a:r>
                <a:rPr b="1" sz="1706">
                  <a:solidFill>
                    <a:srgbClr val="333399"/>
                  </a:solidFill>
                  <a:uFill>
                    <a:solidFill>
                      <a:srgbClr val="333399"/>
                    </a:solidFill>
                  </a:uFill>
                </a:rPr>
                <a:t>Need to over-work</a:t>
              </a:r>
            </a:p>
          </p:txBody>
        </p:sp>
      </p:grpSp>
      <p:grpSp>
        <p:nvGrpSpPr>
          <p:cNvPr id="511" name="Group 511"/>
          <p:cNvGrpSpPr/>
          <p:nvPr/>
        </p:nvGrpSpPr>
        <p:grpSpPr>
          <a:xfrm>
            <a:off x="8717834" y="6677823"/>
            <a:ext cx="1746415" cy="2796498"/>
            <a:chOff x="0" y="0"/>
            <a:chExt cx="1746413" cy="2796496"/>
          </a:xfrm>
        </p:grpSpPr>
        <p:sp>
          <p:nvSpPr>
            <p:cNvPr id="509" name="Shape 509"/>
            <p:cNvSpPr/>
            <p:nvPr/>
          </p:nvSpPr>
          <p:spPr>
            <a:xfrm rot="6760869">
              <a:off x="-483719" y="1018941"/>
              <a:ext cx="2713850" cy="758615"/>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b="1" sz="1706">
                  <a:solidFill>
                    <a:srgbClr val="33CCCC"/>
                  </a:solidFill>
                  <a:uFill>
                    <a:solidFill>
                      <a:srgbClr val="33CCCC"/>
                    </a:solidFill>
                  </a:uFill>
                  <a:latin typeface="Arial"/>
                  <a:ea typeface="Arial"/>
                  <a:cs typeface="Arial"/>
                  <a:sym typeface="Arial"/>
                </a:defRPr>
              </a:pPr>
            </a:p>
          </p:txBody>
        </p:sp>
        <p:sp>
          <p:nvSpPr>
            <p:cNvPr id="510" name="Shape 510"/>
            <p:cNvSpPr/>
            <p:nvPr/>
          </p:nvSpPr>
          <p:spPr>
            <a:xfrm rot="6760869">
              <a:off x="-446688" y="1073128"/>
              <a:ext cx="2639787"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20A49E"/>
                  </a:solidFill>
                  <a:uFill>
                    <a:solidFill>
                      <a:srgbClr val="20A49E"/>
                    </a:solidFill>
                  </a:uFill>
                </a:rPr>
                <a:t>Need to over-work</a:t>
              </a:r>
            </a:p>
            <a:p>
              <a:pPr defTabSz="1300480">
                <a:defRPr sz="2560">
                  <a:solidFill>
                    <a:srgbClr val="000000"/>
                  </a:solidFill>
                  <a:uFill>
                    <a:solidFill>
                      <a:srgbClr val="000000"/>
                    </a:solidFill>
                  </a:uFill>
                  <a:latin typeface="Arial"/>
                  <a:ea typeface="Arial"/>
                  <a:cs typeface="Arial"/>
                  <a:sym typeface="Arial"/>
                </a:defRPr>
              </a:pPr>
              <a:r>
                <a:rPr b="1" sz="1706">
                  <a:solidFill>
                    <a:srgbClr val="20A49E"/>
                  </a:solidFill>
                  <a:uFill>
                    <a:solidFill>
                      <a:srgbClr val="20A49E"/>
                    </a:solidFill>
                  </a:uFill>
                </a:rPr>
                <a:t>Need for power</a:t>
              </a:r>
            </a:p>
          </p:txBody>
        </p:sp>
      </p:grpSp>
      <p:grpSp>
        <p:nvGrpSpPr>
          <p:cNvPr id="514" name="Group 514"/>
          <p:cNvGrpSpPr/>
          <p:nvPr/>
        </p:nvGrpSpPr>
        <p:grpSpPr>
          <a:xfrm>
            <a:off x="9970347" y="4334933"/>
            <a:ext cx="758614" cy="2384214"/>
            <a:chOff x="0" y="0"/>
            <a:chExt cx="758613" cy="2384213"/>
          </a:xfrm>
        </p:grpSpPr>
        <p:sp>
          <p:nvSpPr>
            <p:cNvPr id="512" name="Shape 512"/>
            <p:cNvSpPr/>
            <p:nvPr/>
          </p:nvSpPr>
          <p:spPr>
            <a:xfrm rot="5400000">
              <a:off x="-812800" y="812800"/>
              <a:ext cx="2384214"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513" name="Shape 513"/>
            <p:cNvSpPr/>
            <p:nvPr/>
          </p:nvSpPr>
          <p:spPr>
            <a:xfrm rot="5400000">
              <a:off x="-775769" y="866986"/>
              <a:ext cx="2310150"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4BB564"/>
                  </a:solidFill>
                  <a:uFill>
                    <a:solidFill>
                      <a:srgbClr val="4BB564"/>
                    </a:solidFill>
                  </a:uFill>
                </a:rPr>
                <a:t>Need for power</a:t>
              </a:r>
            </a:p>
            <a:p>
              <a:pPr defTabSz="1300480">
                <a:defRPr sz="2560">
                  <a:solidFill>
                    <a:srgbClr val="000000"/>
                  </a:solidFill>
                  <a:uFill>
                    <a:solidFill>
                      <a:srgbClr val="000000"/>
                    </a:solidFill>
                  </a:uFill>
                  <a:latin typeface="Arial"/>
                  <a:ea typeface="Arial"/>
                  <a:cs typeface="Arial"/>
                  <a:sym typeface="Arial"/>
                </a:defRPr>
              </a:pPr>
              <a:r>
                <a:rPr b="1" sz="1706">
                  <a:solidFill>
                    <a:srgbClr val="4BB564"/>
                  </a:solidFill>
                  <a:uFill>
                    <a:solidFill>
                      <a:srgbClr val="4BB564"/>
                    </a:solidFill>
                  </a:uFill>
                </a:rPr>
                <a:t>Need for attention</a:t>
              </a:r>
            </a:p>
          </p:txBody>
        </p:sp>
      </p:grpSp>
      <p:grpSp>
        <p:nvGrpSpPr>
          <p:cNvPr id="517" name="Group 517"/>
          <p:cNvGrpSpPr/>
          <p:nvPr/>
        </p:nvGrpSpPr>
        <p:grpSpPr>
          <a:xfrm>
            <a:off x="8779197" y="1825060"/>
            <a:ext cx="1962355" cy="2400724"/>
            <a:chOff x="0" y="0"/>
            <a:chExt cx="1962354" cy="2400722"/>
          </a:xfrm>
        </p:grpSpPr>
        <p:sp>
          <p:nvSpPr>
            <p:cNvPr id="515" name="Shape 515"/>
            <p:cNvSpPr/>
            <p:nvPr/>
          </p:nvSpPr>
          <p:spPr>
            <a:xfrm rot="3359557">
              <a:off x="-210930" y="821054"/>
              <a:ext cx="2384215" cy="758615"/>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516" name="Shape 516"/>
            <p:cNvSpPr/>
            <p:nvPr/>
          </p:nvSpPr>
          <p:spPr>
            <a:xfrm rot="3359557">
              <a:off x="-173898" y="875241"/>
              <a:ext cx="231015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CEA510"/>
                  </a:solidFill>
                  <a:uFill>
                    <a:solidFill>
                      <a:srgbClr val="CEA510"/>
                    </a:solidFill>
                  </a:uFill>
                </a:rPr>
                <a:t>Need for attention</a:t>
              </a:r>
            </a:p>
            <a:p>
              <a:pPr defTabSz="1300480">
                <a:defRPr sz="2560">
                  <a:solidFill>
                    <a:srgbClr val="000000"/>
                  </a:solidFill>
                  <a:uFill>
                    <a:solidFill>
                      <a:srgbClr val="000000"/>
                    </a:solidFill>
                  </a:uFill>
                  <a:latin typeface="Arial"/>
                  <a:ea typeface="Arial"/>
                  <a:cs typeface="Arial"/>
                  <a:sym typeface="Arial"/>
                </a:defRPr>
              </a:pPr>
              <a:r>
                <a:rPr b="1" sz="1706">
                  <a:solidFill>
                    <a:srgbClr val="CEA510"/>
                  </a:solidFill>
                  <a:uFill>
                    <a:solidFill>
                      <a:srgbClr val="CEA510"/>
                    </a:solidFill>
                  </a:uFill>
                </a:rPr>
                <a:t>Need for affirmation</a:t>
              </a:r>
            </a:p>
          </p:txBody>
        </p:sp>
      </p:grpSp>
      <p:grpSp>
        <p:nvGrpSpPr>
          <p:cNvPr id="520" name="Group 520"/>
          <p:cNvGrpSpPr/>
          <p:nvPr/>
        </p:nvGrpSpPr>
        <p:grpSpPr>
          <a:xfrm>
            <a:off x="2384830" y="1516666"/>
            <a:ext cx="1994642" cy="2385335"/>
            <a:chOff x="0" y="0"/>
            <a:chExt cx="1994641" cy="2385334"/>
          </a:xfrm>
        </p:grpSpPr>
        <p:sp>
          <p:nvSpPr>
            <p:cNvPr id="518" name="Shape 518"/>
            <p:cNvSpPr/>
            <p:nvPr/>
          </p:nvSpPr>
          <p:spPr>
            <a:xfrm rot="18312925">
              <a:off x="-194786" y="813360"/>
              <a:ext cx="2384214" cy="758614"/>
            </a:xfrm>
            <a:prstGeom prst="roundRect">
              <a:avLst>
                <a:gd name="adj" fmla="val 11719"/>
              </a:avLst>
            </a:prstGeom>
            <a:solidFill>
              <a:srgbClr val="FFFFFF"/>
            </a:solidFill>
            <a:ln w="12700" cap="flat">
              <a:noFill/>
              <a:miter lim="400000"/>
            </a:ln>
            <a:effec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p>
          </p:txBody>
        </p:sp>
        <p:sp>
          <p:nvSpPr>
            <p:cNvPr id="519" name="Shape 519"/>
            <p:cNvSpPr/>
            <p:nvPr/>
          </p:nvSpPr>
          <p:spPr>
            <a:xfrm rot="18312925">
              <a:off x="-157755" y="867546"/>
              <a:ext cx="231015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ctr">
              <a:noAutofit/>
            </a:bodyPr>
            <a:lstStyle/>
            <a:p>
              <a:pPr defTabSz="1300480">
                <a:defRPr sz="2560">
                  <a:solidFill>
                    <a:srgbClr val="000000"/>
                  </a:solidFill>
                  <a:uFill>
                    <a:solidFill>
                      <a:srgbClr val="000000"/>
                    </a:solidFill>
                  </a:uFill>
                  <a:latin typeface="Arial"/>
                  <a:ea typeface="Arial"/>
                  <a:cs typeface="Arial"/>
                  <a:sym typeface="Arial"/>
                </a:defRPr>
              </a:pPr>
              <a:r>
                <a:rPr b="1" sz="1706">
                  <a:solidFill>
                    <a:srgbClr val="FF9933"/>
                  </a:solidFill>
                  <a:uFill>
                    <a:solidFill>
                      <a:srgbClr val="FF9933"/>
                    </a:solidFill>
                  </a:uFill>
                </a:rPr>
                <a:t>Need for affirmation</a:t>
              </a:r>
            </a:p>
            <a:p>
              <a:pPr defTabSz="1300480">
                <a:defRPr sz="2560">
                  <a:solidFill>
                    <a:srgbClr val="000000"/>
                  </a:solidFill>
                  <a:uFill>
                    <a:solidFill>
                      <a:srgbClr val="000000"/>
                    </a:solidFill>
                  </a:uFill>
                  <a:latin typeface="Arial"/>
                  <a:ea typeface="Arial"/>
                  <a:cs typeface="Arial"/>
                  <a:sym typeface="Arial"/>
                </a:defRPr>
              </a:pPr>
              <a:r>
                <a:rPr b="1" sz="1706">
                  <a:solidFill>
                    <a:srgbClr val="FF9933"/>
                  </a:solidFill>
                  <a:uFill>
                    <a:solidFill>
                      <a:srgbClr val="FF9933"/>
                    </a:solidFill>
                  </a:uFill>
                </a:rPr>
                <a:t>Need to be right</a:t>
              </a:r>
            </a:p>
          </p:txBody>
        </p:sp>
      </p:grpSp>
      <p:sp>
        <p:nvSpPr>
          <p:cNvPr id="521" name="Shape 521"/>
          <p:cNvSpPr/>
          <p:nvPr/>
        </p:nvSpPr>
        <p:spPr>
          <a:xfrm>
            <a:off x="2167466" y="758613"/>
            <a:ext cx="8669868" cy="564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1300480">
              <a:defRPr b="1" sz="2844" u="sng">
                <a:solidFill>
                  <a:srgbClr val="1F497D"/>
                </a:solidFill>
                <a:uFill>
                  <a:solidFill>
                    <a:srgbClr val="1F497D"/>
                  </a:solidFill>
                </a:uFill>
                <a:latin typeface="Arial"/>
                <a:ea typeface="Arial"/>
                <a:cs typeface="Arial"/>
                <a:sym typeface="Arial"/>
              </a:defRPr>
            </a:lvl1pPr>
          </a:lstStyle>
          <a:p>
            <a:pPr>
              <a:defRPr b="0" sz="2560" u="none">
                <a:solidFill>
                  <a:srgbClr val="000000"/>
                </a:solidFill>
                <a:uFill>
                  <a:solidFill>
                    <a:srgbClr val="000000"/>
                  </a:solidFill>
                </a:uFill>
              </a:defRPr>
            </a:pPr>
            <a:r>
              <a:rPr b="1" sz="2844" u="sng">
                <a:solidFill>
                  <a:srgbClr val="1F497D"/>
                </a:solidFill>
                <a:uFill>
                  <a:solidFill>
                    <a:srgbClr val="1F497D"/>
                  </a:solidFill>
                </a:uFill>
              </a:rPr>
              <a:t>The Six Hidden Needs of Christian Leaders</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3" name="Shape 523"/>
          <p:cNvSpPr/>
          <p:nvPr>
            <p:ph type="title"/>
          </p:nvPr>
        </p:nvSpPr>
        <p:spPr>
          <a:xfrm>
            <a:off x="440092" y="163582"/>
            <a:ext cx="11743816" cy="9761453"/>
          </a:xfrm>
          <a:prstGeom prst="rect">
            <a:avLst/>
          </a:prstGeom>
        </p:spPr>
        <p:txBody>
          <a:bodyPr/>
          <a:lstStyle/>
          <a:p>
            <a:pPr defTabSz="201168">
              <a:defRPr sz="9680"/>
            </a:pPr>
            <a:r>
              <a:t>Style</a:t>
            </a:r>
          </a:p>
          <a:p>
            <a:pPr defTabSz="201168">
              <a:defRPr sz="9680"/>
            </a:pPr>
            <a:r>
              <a:t>Discovery 4</a:t>
            </a:r>
          </a:p>
          <a:p>
            <a:pPr defTabSz="201168">
              <a:defRPr sz="9680"/>
            </a:pPr>
            <a:r>
              <a:t>=</a:t>
            </a:r>
          </a:p>
          <a:p>
            <a:pPr defTabSz="201168">
              <a:defRPr sz="9856"/>
            </a:pPr>
            <a:r>
              <a:t>Your Church's Style</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525" name="Shape 525"/>
          <p:cNvSpPr/>
          <p:nvPr/>
        </p:nvSpPr>
        <p:spPr>
          <a:xfrm>
            <a:off x="3576320" y="2709333"/>
            <a:ext cx="5635414" cy="5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a:solidFill>
              <a:srgbClr val="000000"/>
            </a:solidFill>
          </a:ln>
        </p:spPr>
        <p:txBody>
          <a:bodyPr lIns="50800" tIns="50800" rIns="50800" bIns="50800"/>
          <a:lstStyle/>
          <a:p>
            <a:pPr algn="l" defTabSz="1300480">
              <a:defRPr sz="2560">
                <a:solidFill>
                  <a:srgbClr val="000000"/>
                </a:solidFill>
                <a:uFill>
                  <a:solidFill>
                    <a:srgbClr val="000000"/>
                  </a:solidFill>
                </a:uFill>
                <a:latin typeface="Calibri"/>
                <a:ea typeface="Calibri"/>
                <a:cs typeface="Calibri"/>
                <a:sym typeface="Calibri"/>
              </a:defRPr>
            </a:pPr>
          </a:p>
        </p:txBody>
      </p:sp>
      <p:sp>
        <p:nvSpPr>
          <p:cNvPr id="526" name="Shape 526"/>
          <p:cNvSpPr/>
          <p:nvPr/>
        </p:nvSpPr>
        <p:spPr>
          <a:xfrm rot="1089772">
            <a:off x="4156035" y="5548396"/>
            <a:ext cx="1109668" cy="1679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527" name="Shape 527"/>
          <p:cNvSpPr/>
          <p:nvPr/>
        </p:nvSpPr>
        <p:spPr>
          <a:xfrm rot="7216946">
            <a:off x="5537780" y="2172938"/>
            <a:ext cx="1329913" cy="254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471" y="1373"/>
                  <a:pt x="21600" y="8395"/>
                  <a:pt x="21600" y="16619"/>
                </a:cubicBezTo>
                <a:cubicBezTo>
                  <a:pt x="21600" y="18308"/>
                  <a:pt x="21209" y="19986"/>
                  <a:pt x="20442"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sp>
        <p:nvSpPr>
          <p:cNvPr id="528" name="Shape 528"/>
          <p:cNvSpPr/>
          <p:nvPr/>
        </p:nvSpPr>
        <p:spPr>
          <a:xfrm rot="13329161">
            <a:off x="7691040" y="5464939"/>
            <a:ext cx="1109669" cy="1682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2672" y="2195"/>
                  <a:pt x="21600" y="10336"/>
                  <a:pt x="21600" y="19697"/>
                </a:cubicBezTo>
                <a:cubicBezTo>
                  <a:pt x="21600" y="20332"/>
                  <a:pt x="21558" y="20967"/>
                  <a:pt x="21475" y="21600"/>
                </a:cubicBezTo>
              </a:path>
            </a:pathLst>
          </a:custGeom>
          <a:ln>
            <a:solidFill>
              <a:srgbClr val="000000"/>
            </a:solidFill>
          </a:ln>
        </p:spPr>
        <p:txBody>
          <a:bodyPr lIns="50800" tIns="50800" rIns="50800" bIns="50800"/>
          <a:lstStyle/>
          <a:p>
            <a:pPr algn="l" defTabSz="1300480">
              <a:defRPr sz="2560">
                <a:solidFill>
                  <a:srgbClr val="000000"/>
                </a:solidFill>
                <a:uFill>
                  <a:solidFill>
                    <a:srgbClr val="000000"/>
                  </a:solidFill>
                </a:uFill>
                <a:latin typeface="Arial"/>
                <a:ea typeface="Arial"/>
                <a:cs typeface="Arial"/>
                <a:sym typeface="Arial"/>
              </a:defRPr>
            </a:pPr>
          </a:p>
        </p:txBody>
      </p:sp>
      <p:grpSp>
        <p:nvGrpSpPr>
          <p:cNvPr id="531" name="Group 531"/>
          <p:cNvGrpSpPr/>
          <p:nvPr/>
        </p:nvGrpSpPr>
        <p:grpSpPr>
          <a:xfrm>
            <a:off x="3684692" y="2817706"/>
            <a:ext cx="1408855" cy="921175"/>
            <a:chOff x="0" y="0"/>
            <a:chExt cx="1408853" cy="921173"/>
          </a:xfrm>
        </p:grpSpPr>
        <p:sp>
          <p:nvSpPr>
            <p:cNvPr id="529" name="Shape 529"/>
            <p:cNvSpPr/>
            <p:nvPr/>
          </p:nvSpPr>
          <p:spPr>
            <a:xfrm>
              <a:off x="0" y="0"/>
              <a:ext cx="1408854" cy="921174"/>
            </a:xfrm>
            <a:prstGeom prst="rect">
              <a:avLst/>
            </a:prstGeom>
            <a:solidFill>
              <a:srgbClr val="FFFFFF"/>
            </a:solidFill>
            <a:ln w="13546" cap="flat">
              <a:solidFill>
                <a:srgbClr val="FFFFFF"/>
              </a:solidFill>
              <a:prstDash val="solid"/>
              <a:miter lim="800000"/>
            </a:ln>
            <a:effectLst/>
          </p:spPr>
          <p:txBody>
            <a:bodyPr wrap="square" lIns="72248" tIns="72248" rIns="72248" bIns="72248" numCol="1" anchor="t">
              <a:noAutofit/>
            </a:bodyPr>
            <a:lstStyle/>
            <a:p>
              <a:pPr defTabSz="1300480">
                <a:spcBef>
                  <a:spcPts val="1000"/>
                </a:spcBef>
                <a:defRPr sz="2560">
                  <a:solidFill>
                    <a:srgbClr val="C0504D"/>
                  </a:solidFill>
                  <a:uFill>
                    <a:solidFill>
                      <a:srgbClr val="C0504D"/>
                    </a:solidFill>
                  </a:uFill>
                  <a:latin typeface="Arial"/>
                  <a:ea typeface="Arial"/>
                  <a:cs typeface="Arial"/>
                  <a:sym typeface="Arial"/>
                </a:defRPr>
              </a:pPr>
            </a:p>
          </p:txBody>
        </p:sp>
        <p:sp>
          <p:nvSpPr>
            <p:cNvPr id="530" name="Shape 530"/>
            <p:cNvSpPr/>
            <p:nvPr/>
          </p:nvSpPr>
          <p:spPr>
            <a:xfrm>
              <a:off x="0" y="0"/>
              <a:ext cx="1408854"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C0504D"/>
                  </a:solidFill>
                  <a:uFill>
                    <a:solidFill>
                      <a:srgbClr val="C0504D"/>
                    </a:solidFill>
                  </a:uFill>
                </a:rPr>
                <a:t>Sacred</a:t>
              </a:r>
              <a:br>
                <a:rPr b="1" sz="2275">
                  <a:solidFill>
                    <a:srgbClr val="C0504D"/>
                  </a:solidFill>
                  <a:uFill>
                    <a:solidFill>
                      <a:srgbClr val="C0504D"/>
                    </a:solidFill>
                  </a:uFill>
                </a:rPr>
              </a:br>
              <a:r>
                <a:rPr b="1" sz="2275">
                  <a:solidFill>
                    <a:srgbClr val="C0504D"/>
                  </a:solidFill>
                  <a:uFill>
                    <a:solidFill>
                      <a:srgbClr val="C0504D"/>
                    </a:solidFill>
                  </a:uFill>
                </a:rPr>
                <a:t>Church</a:t>
              </a:r>
            </a:p>
          </p:txBody>
        </p:sp>
      </p:grpSp>
      <p:grpSp>
        <p:nvGrpSpPr>
          <p:cNvPr id="534" name="Group 534"/>
          <p:cNvGrpSpPr/>
          <p:nvPr/>
        </p:nvGrpSpPr>
        <p:grpSpPr>
          <a:xfrm>
            <a:off x="7802880" y="4985173"/>
            <a:ext cx="2059094" cy="794739"/>
            <a:chOff x="0" y="0"/>
            <a:chExt cx="2059093" cy="794738"/>
          </a:xfrm>
        </p:grpSpPr>
        <p:sp>
          <p:nvSpPr>
            <p:cNvPr id="532" name="Shape 532"/>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20A49E"/>
                  </a:solidFill>
                  <a:uFill>
                    <a:solidFill>
                      <a:srgbClr val="20A49E"/>
                    </a:solidFill>
                  </a:uFill>
                  <a:latin typeface="Arial"/>
                  <a:ea typeface="Arial"/>
                  <a:cs typeface="Arial"/>
                  <a:sym typeface="Arial"/>
                </a:defRPr>
              </a:pPr>
            </a:p>
          </p:txBody>
        </p:sp>
        <p:sp>
          <p:nvSpPr>
            <p:cNvPr id="533" name="Shape 533"/>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20A49E"/>
                  </a:solidFill>
                  <a:uFill>
                    <a:solidFill>
                      <a:srgbClr val="20A49E"/>
                    </a:solidFill>
                  </a:uFill>
                </a:rPr>
                <a:t>Inspirational</a:t>
              </a:r>
              <a:br>
                <a:rPr b="1" sz="2275">
                  <a:solidFill>
                    <a:srgbClr val="20A49E"/>
                  </a:solidFill>
                  <a:uFill>
                    <a:solidFill>
                      <a:srgbClr val="20A49E"/>
                    </a:solidFill>
                  </a:uFill>
                </a:rPr>
              </a:br>
              <a:r>
                <a:rPr b="1" sz="2275">
                  <a:solidFill>
                    <a:srgbClr val="20A49E"/>
                  </a:solidFill>
                  <a:uFill>
                    <a:solidFill>
                      <a:srgbClr val="20A49E"/>
                    </a:solidFill>
                  </a:uFill>
                </a:rPr>
                <a:t>Church</a:t>
              </a:r>
            </a:p>
          </p:txBody>
        </p:sp>
      </p:grpSp>
      <p:grpSp>
        <p:nvGrpSpPr>
          <p:cNvPr id="537" name="Group 537"/>
          <p:cNvGrpSpPr/>
          <p:nvPr/>
        </p:nvGrpSpPr>
        <p:grpSpPr>
          <a:xfrm>
            <a:off x="2926080" y="4985173"/>
            <a:ext cx="2059094" cy="794739"/>
            <a:chOff x="0" y="0"/>
            <a:chExt cx="2059093" cy="794738"/>
          </a:xfrm>
        </p:grpSpPr>
        <p:sp>
          <p:nvSpPr>
            <p:cNvPr id="535" name="Shape 535"/>
            <p:cNvSpPr/>
            <p:nvPr/>
          </p:nvSpPr>
          <p:spPr>
            <a:xfrm>
              <a:off x="0" y="0"/>
              <a:ext cx="2059094" cy="758614"/>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800080"/>
                  </a:solidFill>
                  <a:uFill>
                    <a:solidFill>
                      <a:srgbClr val="800080"/>
                    </a:solidFill>
                  </a:uFill>
                  <a:latin typeface="Arial"/>
                  <a:ea typeface="Arial"/>
                  <a:cs typeface="Arial"/>
                  <a:sym typeface="Arial"/>
                </a:defRPr>
              </a:pPr>
            </a:p>
          </p:txBody>
        </p:sp>
        <p:sp>
          <p:nvSpPr>
            <p:cNvPr id="536" name="Shape 536"/>
            <p:cNvSpPr/>
            <p:nvPr/>
          </p:nvSpPr>
          <p:spPr>
            <a:xfrm>
              <a:off x="0" y="0"/>
              <a:ext cx="2059094" cy="794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800080"/>
                  </a:solidFill>
                  <a:uFill>
                    <a:solidFill>
                      <a:srgbClr val="800080"/>
                    </a:solidFill>
                  </a:uFill>
                </a:rPr>
                <a:t>Imaginative</a:t>
              </a:r>
              <a:br>
                <a:rPr b="1" sz="2275">
                  <a:solidFill>
                    <a:srgbClr val="800080"/>
                  </a:solidFill>
                  <a:uFill>
                    <a:solidFill>
                      <a:srgbClr val="800080"/>
                    </a:solidFill>
                  </a:uFill>
                </a:rPr>
              </a:br>
              <a:r>
                <a:rPr b="1" sz="2275">
                  <a:solidFill>
                    <a:srgbClr val="800080"/>
                  </a:solidFill>
                  <a:uFill>
                    <a:solidFill>
                      <a:srgbClr val="800080"/>
                    </a:solidFill>
                  </a:uFill>
                </a:rPr>
                <a:t>Church</a:t>
              </a:r>
            </a:p>
          </p:txBody>
        </p:sp>
      </p:grpSp>
      <p:grpSp>
        <p:nvGrpSpPr>
          <p:cNvPr id="540" name="Group 540"/>
          <p:cNvGrpSpPr/>
          <p:nvPr/>
        </p:nvGrpSpPr>
        <p:grpSpPr>
          <a:xfrm>
            <a:off x="3847253" y="7261013"/>
            <a:ext cx="1571414" cy="907628"/>
            <a:chOff x="0" y="0"/>
            <a:chExt cx="1571413" cy="907626"/>
          </a:xfrm>
        </p:grpSpPr>
        <p:sp>
          <p:nvSpPr>
            <p:cNvPr id="538" name="Shape 538"/>
            <p:cNvSpPr/>
            <p:nvPr/>
          </p:nvSpPr>
          <p:spPr>
            <a:xfrm>
              <a:off x="0" y="0"/>
              <a:ext cx="1571414" cy="90762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560">
                  <a:solidFill>
                    <a:srgbClr val="4F81BD"/>
                  </a:solidFill>
                  <a:uFill>
                    <a:solidFill>
                      <a:srgbClr val="4F81BD"/>
                    </a:solidFill>
                  </a:uFill>
                  <a:latin typeface="Arial"/>
                  <a:ea typeface="Arial"/>
                  <a:cs typeface="Arial"/>
                  <a:sym typeface="Arial"/>
                </a:defRPr>
              </a:pPr>
            </a:p>
          </p:txBody>
        </p:sp>
        <p:sp>
          <p:nvSpPr>
            <p:cNvPr id="539" name="Shape 539"/>
            <p:cNvSpPr/>
            <p:nvPr/>
          </p:nvSpPr>
          <p:spPr>
            <a:xfrm>
              <a:off x="0" y="0"/>
              <a:ext cx="1571414"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4F81BD"/>
                  </a:solidFill>
                  <a:uFill>
                    <a:solidFill>
                      <a:srgbClr val="4F81BD"/>
                    </a:solidFill>
                  </a:uFill>
                </a:rPr>
                <a:t>Mission</a:t>
              </a:r>
              <a:br>
                <a:rPr b="1" sz="2275">
                  <a:solidFill>
                    <a:srgbClr val="4F81BD"/>
                  </a:solidFill>
                  <a:uFill>
                    <a:solidFill>
                      <a:srgbClr val="4F81BD"/>
                    </a:solidFill>
                  </a:uFill>
                </a:rPr>
              </a:br>
              <a:r>
                <a:rPr b="1" sz="2275">
                  <a:solidFill>
                    <a:srgbClr val="4F81BD"/>
                  </a:solidFill>
                  <a:uFill>
                    <a:solidFill>
                      <a:srgbClr val="4F81BD"/>
                    </a:solidFill>
                  </a:uFill>
                </a:rPr>
                <a:t>Church</a:t>
              </a:r>
            </a:p>
          </p:txBody>
        </p:sp>
      </p:grpSp>
      <p:grpSp>
        <p:nvGrpSpPr>
          <p:cNvPr id="543" name="Group 543"/>
          <p:cNvGrpSpPr/>
          <p:nvPr/>
        </p:nvGrpSpPr>
        <p:grpSpPr>
          <a:xfrm>
            <a:off x="7152640" y="7261013"/>
            <a:ext cx="2167467" cy="853442"/>
            <a:chOff x="0" y="0"/>
            <a:chExt cx="2167466" cy="853440"/>
          </a:xfrm>
        </p:grpSpPr>
        <p:sp>
          <p:nvSpPr>
            <p:cNvPr id="541" name="Shape 541"/>
            <p:cNvSpPr/>
            <p:nvPr/>
          </p:nvSpPr>
          <p:spPr>
            <a:xfrm>
              <a:off x="0" y="0"/>
              <a:ext cx="2167467" cy="853441"/>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0000FF"/>
                  </a:solidFill>
                  <a:uFill>
                    <a:solidFill>
                      <a:srgbClr val="0000FF"/>
                    </a:solidFill>
                  </a:uFill>
                  <a:latin typeface="Arial"/>
                  <a:ea typeface="Arial"/>
                  <a:cs typeface="Arial"/>
                  <a:sym typeface="Arial"/>
                </a:defRPr>
              </a:pPr>
            </a:p>
          </p:txBody>
        </p:sp>
        <p:sp>
          <p:nvSpPr>
            <p:cNvPr id="542" name="Shape 542"/>
            <p:cNvSpPr/>
            <p:nvPr/>
          </p:nvSpPr>
          <p:spPr>
            <a:xfrm>
              <a:off x="0" y="0"/>
              <a:ext cx="216746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0000FF"/>
                  </a:solidFill>
                  <a:uFill>
                    <a:solidFill>
                      <a:srgbClr val="0000FF"/>
                    </a:solidFill>
                  </a:uFill>
                </a:rPr>
                <a:t>Building</a:t>
              </a:r>
              <a:br>
                <a:rPr b="1" sz="2275">
                  <a:solidFill>
                    <a:srgbClr val="0000FF"/>
                  </a:solidFill>
                  <a:uFill>
                    <a:solidFill>
                      <a:srgbClr val="0000FF"/>
                    </a:solidFill>
                  </a:uFill>
                </a:rPr>
              </a:br>
              <a:r>
                <a:rPr b="1" sz="2275">
                  <a:solidFill>
                    <a:srgbClr val="0000FF"/>
                  </a:solidFill>
                  <a:uFill>
                    <a:solidFill>
                      <a:srgbClr val="0000FF"/>
                    </a:solidFill>
                  </a:uFill>
                </a:rPr>
                <a:t>Church</a:t>
              </a:r>
            </a:p>
          </p:txBody>
        </p:sp>
      </p:grpSp>
      <p:grpSp>
        <p:nvGrpSpPr>
          <p:cNvPr id="546" name="Group 546"/>
          <p:cNvGrpSpPr/>
          <p:nvPr/>
        </p:nvGrpSpPr>
        <p:grpSpPr>
          <a:xfrm>
            <a:off x="7477760" y="2817706"/>
            <a:ext cx="1842348" cy="794739"/>
            <a:chOff x="0" y="0"/>
            <a:chExt cx="1842346" cy="794737"/>
          </a:xfrm>
        </p:grpSpPr>
        <p:sp>
          <p:nvSpPr>
            <p:cNvPr id="544" name="Shape 544"/>
            <p:cNvSpPr/>
            <p:nvPr/>
          </p:nvSpPr>
          <p:spPr>
            <a:xfrm>
              <a:off x="0" y="0"/>
              <a:ext cx="1842347" cy="745067"/>
            </a:xfrm>
            <a:prstGeom prst="rect">
              <a:avLst/>
            </a:prstGeom>
            <a:solidFill>
              <a:srgbClr val="FFFFFF"/>
            </a:solidFill>
            <a:ln w="13546" cap="flat">
              <a:solidFill>
                <a:srgbClr val="FFFFFF"/>
              </a:solidFill>
              <a:prstDash val="solid"/>
              <a:miter lim="800000"/>
            </a:ln>
            <a:effectLst/>
          </p:spPr>
          <p:txBody>
            <a:bodyPr wrap="square" lIns="50800" tIns="50800" rIns="50800" bIns="50800" numCol="1" anchor="t">
              <a:noAutofit/>
            </a:bodyPr>
            <a:lstStyle/>
            <a:p>
              <a:pPr defTabSz="1300480">
                <a:spcBef>
                  <a:spcPts val="1000"/>
                </a:spcBef>
                <a:defRPr sz="2275">
                  <a:solidFill>
                    <a:srgbClr val="FFCC00"/>
                  </a:solidFill>
                  <a:uFill>
                    <a:solidFill>
                      <a:srgbClr val="FFCC00"/>
                    </a:solidFill>
                  </a:uFill>
                  <a:latin typeface="Arial"/>
                  <a:ea typeface="Arial"/>
                  <a:cs typeface="Arial"/>
                  <a:sym typeface="Arial"/>
                </a:defRPr>
              </a:pPr>
            </a:p>
          </p:txBody>
        </p:sp>
        <p:sp>
          <p:nvSpPr>
            <p:cNvPr id="545" name="Shape 545"/>
            <p:cNvSpPr/>
            <p:nvPr/>
          </p:nvSpPr>
          <p:spPr>
            <a:xfrm>
              <a:off x="0" y="0"/>
              <a:ext cx="1842347" cy="794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248" tIns="72248" rIns="72248" bIns="72248" numCol="1" anchor="t">
              <a:noAutofit/>
            </a:bodyPr>
            <a:lstStyle/>
            <a:p>
              <a:pPr defTabSz="1300480">
                <a:spcBef>
                  <a:spcPts val="1000"/>
                </a:spcBef>
                <a:defRPr sz="2560">
                  <a:solidFill>
                    <a:srgbClr val="000000"/>
                  </a:solidFill>
                  <a:uFill>
                    <a:solidFill>
                      <a:srgbClr val="000000"/>
                    </a:solidFill>
                  </a:uFill>
                  <a:latin typeface="Arial"/>
                  <a:ea typeface="Arial"/>
                  <a:cs typeface="Arial"/>
                  <a:sym typeface="Arial"/>
                </a:defRPr>
              </a:pPr>
              <a:r>
                <a:rPr b="1" sz="2275">
                  <a:solidFill>
                    <a:srgbClr val="FFCC00"/>
                  </a:solidFill>
                  <a:uFill>
                    <a:solidFill>
                      <a:srgbClr val="FFCC00"/>
                    </a:solidFill>
                  </a:uFill>
                </a:rPr>
                <a:t>Relational</a:t>
              </a:r>
              <a:br>
                <a:rPr b="1" sz="2275">
                  <a:solidFill>
                    <a:srgbClr val="FFCC00"/>
                  </a:solidFill>
                  <a:uFill>
                    <a:solidFill>
                      <a:srgbClr val="FFCC00"/>
                    </a:solidFill>
                  </a:uFill>
                </a:rPr>
              </a:br>
              <a:r>
                <a:rPr b="1" sz="2275">
                  <a:solidFill>
                    <a:srgbClr val="FFCC00"/>
                  </a:solidFill>
                  <a:uFill>
                    <a:solidFill>
                      <a:srgbClr val="FFCC00"/>
                    </a:solidFill>
                  </a:uFill>
                </a:rPr>
                <a:t>Church</a:t>
              </a:r>
            </a:p>
          </p:txBody>
        </p:sp>
      </p:grpSp>
      <p:sp>
        <p:nvSpPr>
          <p:cNvPr id="547" name="Shape 547"/>
          <p:cNvSpPr/>
          <p:nvPr/>
        </p:nvSpPr>
        <p:spPr>
          <a:xfrm>
            <a:off x="2059093" y="1083733"/>
            <a:ext cx="8669868" cy="564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1300480">
              <a:defRPr b="1" sz="2844" u="sng">
                <a:solidFill>
                  <a:srgbClr val="C0504D"/>
                </a:solidFill>
                <a:uFill>
                  <a:solidFill>
                    <a:srgbClr val="C0504D"/>
                  </a:solidFill>
                </a:uFill>
                <a:latin typeface="Arial"/>
                <a:ea typeface="Arial"/>
                <a:cs typeface="Arial"/>
                <a:sym typeface="Arial"/>
              </a:defRPr>
            </a:lvl1pPr>
          </a:lstStyle>
          <a:p>
            <a:pPr>
              <a:defRPr b="0" sz="2560" u="none">
                <a:solidFill>
                  <a:srgbClr val="000000"/>
                </a:solidFill>
                <a:uFill>
                  <a:solidFill>
                    <a:srgbClr val="000000"/>
                  </a:solidFill>
                </a:uFill>
              </a:defRPr>
            </a:pPr>
            <a:r>
              <a:rPr b="1" sz="2844" u="sng">
                <a:solidFill>
                  <a:srgbClr val="C0504D"/>
                </a:solidFill>
                <a:uFill>
                  <a:solidFill>
                    <a:srgbClr val="C0504D"/>
                  </a:solidFill>
                </a:uFill>
              </a:rPr>
              <a:t>The Six Styles of Churches</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9" name="Shape 549"/>
          <p:cNvSpPr/>
          <p:nvPr/>
        </p:nvSpPr>
        <p:spPr>
          <a:xfrm>
            <a:off x="720523" y="1972988"/>
            <a:ext cx="11563754" cy="4923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lvl1pPr>
          </a:lstStyle>
          <a:p>
            <a:pPr/>
            <a:r>
              <a:t>Your Seven Most Likely Spiritual Gifts</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53" name="Group 553"/>
          <p:cNvGrpSpPr/>
          <p:nvPr/>
        </p:nvGrpSpPr>
        <p:grpSpPr>
          <a:xfrm>
            <a:off x="1628656" y="0"/>
            <a:ext cx="9747489" cy="7566943"/>
            <a:chOff x="0" y="0"/>
            <a:chExt cx="9747487" cy="7566942"/>
          </a:xfrm>
        </p:grpSpPr>
        <p:pic>
          <p:nvPicPr>
            <p:cNvPr id="552" name="image.png"/>
            <p:cNvPicPr>
              <a:picLocks noChangeAspect="1"/>
            </p:cNvPicPr>
            <p:nvPr/>
          </p:nvPicPr>
          <p:blipFill>
            <a:blip r:embed="rId2">
              <a:extLst/>
            </a:blip>
            <a:srcRect l="12203" t="14095" r="12203" b="14095"/>
            <a:stretch>
              <a:fillRect/>
            </a:stretch>
          </p:blipFill>
          <p:spPr>
            <a:xfrm>
              <a:off x="304800" y="304800"/>
              <a:ext cx="9137888" cy="6906543"/>
            </a:xfrm>
            <a:prstGeom prst="rect">
              <a:avLst/>
            </a:prstGeom>
            <a:ln>
              <a:noFill/>
            </a:ln>
            <a:effectLst/>
          </p:spPr>
        </p:pic>
        <p:pic>
          <p:nvPicPr>
            <p:cNvPr id="551" name=""/>
            <p:cNvPicPr>
              <a:picLocks noChangeAspect="0"/>
            </p:cNvPicPr>
            <p:nvPr/>
          </p:nvPicPr>
          <p:blipFill>
            <a:blip r:embed="rId3">
              <a:extLst/>
            </a:blip>
            <a:stretch>
              <a:fillRect/>
            </a:stretch>
          </p:blipFill>
          <p:spPr>
            <a:xfrm>
              <a:off x="-1" y="0"/>
              <a:ext cx="9747489" cy="7566943"/>
            </a:xfrm>
            <a:prstGeom prst="rect">
              <a:avLst/>
            </a:prstGeom>
            <a:effectLst/>
          </p:spPr>
        </p:pic>
      </p:grpSp>
      <p:sp>
        <p:nvSpPr>
          <p:cNvPr id="554" name="Shape 554"/>
          <p:cNvSpPr/>
          <p:nvPr>
            <p:ph type="ctrTitle"/>
          </p:nvPr>
        </p:nvSpPr>
        <p:spPr>
          <a:prstGeom prst="rect">
            <a:avLst/>
          </a:prstGeom>
        </p:spPr>
        <p:txBody>
          <a:bodyPr/>
          <a:lstStyle>
            <a:lvl1pPr defTabSz="452627">
              <a:defRPr sz="7128"/>
            </a:lvl1pPr>
          </a:lstStyle>
          <a:p>
            <a:pPr/>
            <a:r>
              <a:t>Your Spiritual Gifts</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Shape 556"/>
          <p:cNvSpPr/>
          <p:nvPr>
            <p:ph type="title"/>
          </p:nvPr>
        </p:nvSpPr>
        <p:spPr>
          <a:xfrm>
            <a:off x="904596" y="-1"/>
            <a:ext cx="10847536" cy="9371330"/>
          </a:xfrm>
          <a:prstGeom prst="rect">
            <a:avLst/>
          </a:prstGeom>
        </p:spPr>
        <p:txBody>
          <a:bodyPr/>
          <a:lstStyle/>
          <a:p>
            <a:pPr defTabSz="411479">
              <a:defRPr sz="5760"/>
            </a:pPr>
            <a:r>
              <a:t> There are different kinds of gifts . . . . </a:t>
            </a:r>
          </a:p>
          <a:p>
            <a:pPr defTabSz="411479">
              <a:defRPr sz="5760"/>
            </a:pPr>
            <a:r>
              <a:t>There are different kinds of service . . . . There are different kinds of working . . . .  but in all of them and in everyone it is the same God at work. </a:t>
            </a:r>
          </a:p>
          <a:p>
            <a:pPr defTabSz="411479">
              <a:defRPr sz="5760"/>
            </a:pPr>
            <a:r>
              <a:t>1 Corinthians 12:4-6</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title"/>
          </p:nvPr>
        </p:nvSpPr>
        <p:spPr>
          <a:xfrm>
            <a:off x="1148246" y="-637073"/>
            <a:ext cx="10281920" cy="9371329"/>
          </a:xfrm>
          <a:prstGeom prst="rect">
            <a:avLst/>
          </a:prstGeom>
        </p:spPr>
        <p:txBody>
          <a:bodyPr/>
          <a:lstStyle/>
          <a:p>
            <a:pPr/>
            <a:r>
              <a:t> God gives every Christian spiritual (and natural) gifts, that operate in harmony with your special ministry gift.</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0" name="Shape 560"/>
          <p:cNvSpPr/>
          <p:nvPr/>
        </p:nvSpPr>
        <p:spPr>
          <a:xfrm>
            <a:off x="2525458" y="-752570"/>
            <a:ext cx="7953883" cy="90329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p>
          <a:p>
            <a:pPr/>
          </a:p>
          <a:p>
            <a:pPr>
              <a:defRPr sz="7200" u="sng"/>
            </a:pPr>
            <a:r>
              <a:t>Sacred Leader</a:t>
            </a:r>
          </a:p>
          <a:p>
            <a:pPr>
              <a:defRPr sz="5600"/>
            </a:pPr>
            <a:r>
              <a:t>Craftsmanship</a:t>
            </a:r>
          </a:p>
          <a:p>
            <a:pPr>
              <a:defRPr sz="5600"/>
            </a:pPr>
            <a:r>
              <a:t>Discernment</a:t>
            </a:r>
          </a:p>
          <a:p>
            <a:pPr>
              <a:defRPr sz="5600"/>
            </a:pPr>
            <a:r>
              <a:t>Intercession</a:t>
            </a:r>
          </a:p>
          <a:p>
            <a:pPr>
              <a:defRPr sz="5600"/>
            </a:pPr>
            <a:r>
              <a:t>Knowledge</a:t>
            </a:r>
          </a:p>
          <a:p>
            <a:pPr>
              <a:defRPr sz="5600"/>
            </a:pPr>
            <a:r>
              <a:t>Mercy</a:t>
            </a:r>
          </a:p>
          <a:p>
            <a:pPr>
              <a:defRPr sz="5600"/>
            </a:pPr>
            <a:r>
              <a:t>Pastor</a:t>
            </a:r>
          </a:p>
          <a:p>
            <a:pPr>
              <a:defRPr sz="5600"/>
            </a:pPr>
            <a:r>
              <a:t>Teacher</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Shape 562"/>
          <p:cNvSpPr/>
          <p:nvPr/>
        </p:nvSpPr>
        <p:spPr>
          <a:xfrm>
            <a:off x="1557382" y="-909685"/>
            <a:ext cx="9890036" cy="9947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p>
          <a:p>
            <a:pPr/>
          </a:p>
          <a:p>
            <a:pPr>
              <a:defRPr sz="7200" u="sng"/>
            </a:pPr>
            <a:r>
              <a:t>Relational Leader</a:t>
            </a:r>
          </a:p>
          <a:p>
            <a:pPr>
              <a:defRPr sz="5600"/>
            </a:pPr>
            <a:r>
              <a:t>Encouragement</a:t>
            </a:r>
          </a:p>
          <a:p>
            <a:pPr>
              <a:defRPr sz="5600"/>
            </a:pPr>
            <a:r>
              <a:t>Evangelism</a:t>
            </a:r>
          </a:p>
          <a:p>
            <a:pPr>
              <a:defRPr sz="5600"/>
            </a:pPr>
            <a:r>
              <a:t>Giving</a:t>
            </a:r>
          </a:p>
          <a:p>
            <a:pPr>
              <a:defRPr sz="5600"/>
            </a:pPr>
            <a:r>
              <a:t>Hospitality</a:t>
            </a:r>
          </a:p>
          <a:p>
            <a:pPr>
              <a:defRPr sz="5600"/>
            </a:pPr>
            <a:r>
              <a:t>Mercy</a:t>
            </a:r>
          </a:p>
          <a:p>
            <a:pPr>
              <a:defRPr sz="5600"/>
            </a:pPr>
            <a:r>
              <a:t>Shepherd</a:t>
            </a:r>
          </a:p>
          <a:p>
            <a:pPr>
              <a:defRPr sz="5600"/>
            </a:pPr>
            <a:r>
              <a:t>Service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403F3D"/>
      </a:dk2>
      <a:lt2>
        <a:srgbClr val="BFBCB6"/>
      </a:lt2>
      <a:accent1>
        <a:srgbClr val="F8D76C"/>
      </a:accent1>
      <a:accent2>
        <a:srgbClr val="CE8B45"/>
      </a:accent2>
      <a:accent3>
        <a:srgbClr val="BD6C69"/>
      </a:accent3>
      <a:accent4>
        <a:srgbClr val="816DAA"/>
      </a:accent4>
      <a:accent5>
        <a:srgbClr val="758BB2"/>
      </a:accent5>
      <a:accent6>
        <a:srgbClr val="8BAF77"/>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63500" dist="12700" dir="16200000">
              <a:srgbClr val="000000">
                <a:alpha val="50000"/>
              </a:srgbClr>
            </a:outerShdw>
          </a:effectLst>
        </a:effectStyle>
        <a:effectStyle>
          <a:effectLst>
            <a:outerShdw sx="100000" sy="100000" kx="0" ky="0" algn="b" rotWithShape="0" blurRad="88900" dist="0" dir="54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403F3D"/>
      </a:dk2>
      <a:lt2>
        <a:srgbClr val="BFBCB6"/>
      </a:lt2>
      <a:accent1>
        <a:srgbClr val="F8D76C"/>
      </a:accent1>
      <a:accent2>
        <a:srgbClr val="CE8B45"/>
      </a:accent2>
      <a:accent3>
        <a:srgbClr val="BD6C69"/>
      </a:accent3>
      <a:accent4>
        <a:srgbClr val="816DAA"/>
      </a:accent4>
      <a:accent5>
        <a:srgbClr val="758BB2"/>
      </a:accent5>
      <a:accent6>
        <a:srgbClr val="8BAF77"/>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63500" dist="12700" dir="16200000">
              <a:srgbClr val="000000">
                <a:alpha val="50000"/>
              </a:srgbClr>
            </a:outerShdw>
          </a:effectLst>
        </a:effectStyle>
        <a:effectStyle>
          <a:effectLst>
            <a:outerShdw sx="100000" sy="100000" kx="0" ky="0" algn="b" rotWithShape="0" blurRad="88900" dist="0" dir="54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